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256" r:id="rId2"/>
    <p:sldId id="515" r:id="rId3"/>
    <p:sldId id="516" r:id="rId4"/>
    <p:sldId id="517" r:id="rId5"/>
    <p:sldId id="518" r:id="rId6"/>
    <p:sldId id="519" r:id="rId7"/>
    <p:sldId id="520" r:id="rId8"/>
    <p:sldId id="521" r:id="rId9"/>
    <p:sldId id="522" r:id="rId10"/>
    <p:sldId id="523" r:id="rId11"/>
    <p:sldId id="524" r:id="rId12"/>
    <p:sldId id="525" r:id="rId13"/>
    <p:sldId id="526" r:id="rId14"/>
    <p:sldId id="527" r:id="rId15"/>
    <p:sldId id="528" r:id="rId16"/>
    <p:sldId id="529" r:id="rId17"/>
    <p:sldId id="530" r:id="rId18"/>
    <p:sldId id="531" r:id="rId19"/>
    <p:sldId id="532" r:id="rId20"/>
    <p:sldId id="533" r:id="rId21"/>
    <p:sldId id="534" r:id="rId22"/>
    <p:sldId id="535" r:id="rId23"/>
    <p:sldId id="536" r:id="rId24"/>
    <p:sldId id="537" r:id="rId25"/>
    <p:sldId id="538" r:id="rId26"/>
    <p:sldId id="539" r:id="rId27"/>
    <p:sldId id="540" r:id="rId28"/>
    <p:sldId id="541" r:id="rId29"/>
    <p:sldId id="542" r:id="rId30"/>
    <p:sldId id="543" r:id="rId31"/>
    <p:sldId id="544" r:id="rId32"/>
    <p:sldId id="545" r:id="rId33"/>
    <p:sldId id="546" r:id="rId34"/>
    <p:sldId id="547" r:id="rId35"/>
    <p:sldId id="548" r:id="rId36"/>
    <p:sldId id="549" r:id="rId37"/>
    <p:sldId id="550" r:id="rId38"/>
    <p:sldId id="551" r:id="rId39"/>
    <p:sldId id="552" r:id="rId40"/>
    <p:sldId id="553" r:id="rId41"/>
    <p:sldId id="554" r:id="rId42"/>
    <p:sldId id="513" r:id="rId43"/>
  </p:sldIdLst>
  <p:sldSz cx="9144000" cy="6858000" type="screen4x3"/>
  <p:notesSz cx="7102475"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9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r-CH"/>
          </a:p>
        </p:txBody>
      </p:sp>
      <p:sp>
        <p:nvSpPr>
          <p:cNvPr id="3" name="Date Placeholder 2"/>
          <p:cNvSpPr>
            <a:spLocks noGrp="1"/>
          </p:cNvSpPr>
          <p:nvPr>
            <p:ph type="dt" sz="quarter" idx="1"/>
          </p:nvPr>
        </p:nvSpPr>
        <p:spPr>
          <a:xfrm>
            <a:off x="4023092" y="0"/>
            <a:ext cx="3077739" cy="511731"/>
          </a:xfrm>
          <a:prstGeom prst="rect">
            <a:avLst/>
          </a:prstGeom>
        </p:spPr>
        <p:txBody>
          <a:bodyPr vert="horz" lIns="99066" tIns="49533" rIns="99066" bIns="49533" rtlCol="0"/>
          <a:lstStyle>
            <a:lvl1pPr algn="r">
              <a:defRPr sz="1300"/>
            </a:lvl1pPr>
          </a:lstStyle>
          <a:p>
            <a:endParaRPr lang="fr-CH"/>
          </a:p>
        </p:txBody>
      </p:sp>
      <p:sp>
        <p:nvSpPr>
          <p:cNvPr id="4" name="Footer Placeholder 3"/>
          <p:cNvSpPr>
            <a:spLocks noGrp="1"/>
          </p:cNvSpPr>
          <p:nvPr>
            <p:ph type="ftr" sz="quarter" idx="2"/>
          </p:nvPr>
        </p:nvSpPr>
        <p:spPr>
          <a:xfrm>
            <a:off x="0" y="9721106"/>
            <a:ext cx="3077739" cy="511731"/>
          </a:xfrm>
          <a:prstGeom prst="rect">
            <a:avLst/>
          </a:prstGeom>
        </p:spPr>
        <p:txBody>
          <a:bodyPr vert="horz" lIns="99066" tIns="49533" rIns="99066" bIns="49533" rtlCol="0" anchor="b"/>
          <a:lstStyle>
            <a:lvl1pPr algn="l">
              <a:defRPr sz="1300"/>
            </a:lvl1pPr>
          </a:lstStyle>
          <a:p>
            <a:endParaRPr lang="fr-CH"/>
          </a:p>
        </p:txBody>
      </p:sp>
      <p:sp>
        <p:nvSpPr>
          <p:cNvPr id="5" name="Slide Number Placeholder 4"/>
          <p:cNvSpPr>
            <a:spLocks noGrp="1"/>
          </p:cNvSpPr>
          <p:nvPr>
            <p:ph type="sldNum" sz="quarter" idx="3"/>
          </p:nvPr>
        </p:nvSpPr>
        <p:spPr>
          <a:xfrm>
            <a:off x="4023092" y="9721106"/>
            <a:ext cx="3077739" cy="511731"/>
          </a:xfrm>
          <a:prstGeom prst="rect">
            <a:avLst/>
          </a:prstGeom>
        </p:spPr>
        <p:txBody>
          <a:bodyPr vert="horz" lIns="99066" tIns="49533" rIns="99066" bIns="49533" rtlCol="0" anchor="b"/>
          <a:lstStyle>
            <a:lvl1pPr algn="r">
              <a:defRPr sz="1300"/>
            </a:lvl1pPr>
          </a:lstStyle>
          <a:p>
            <a:fld id="{665A9074-FF3B-45E7-83AD-854640485BA8}" type="slidenum">
              <a:rPr lang="fr-CH" smtClean="0"/>
              <a:pPr/>
              <a:t>‹N°›</a:t>
            </a:fld>
            <a:endParaRPr lang="fr-CH"/>
          </a:p>
        </p:txBody>
      </p:sp>
    </p:spTree>
    <p:extLst>
      <p:ext uri="{BB962C8B-B14F-4D97-AF65-F5344CB8AC3E}">
        <p14:creationId xmlns:p14="http://schemas.microsoft.com/office/powerpoint/2010/main" val="247535194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r-CH"/>
          </a:p>
        </p:txBody>
      </p:sp>
      <p:sp>
        <p:nvSpPr>
          <p:cNvPr id="3" name="Date Placeholder 2"/>
          <p:cNvSpPr>
            <a:spLocks noGrp="1"/>
          </p:cNvSpPr>
          <p:nvPr>
            <p:ph type="dt" idx="1"/>
          </p:nvPr>
        </p:nvSpPr>
        <p:spPr>
          <a:xfrm>
            <a:off x="4023092" y="0"/>
            <a:ext cx="3077739" cy="511731"/>
          </a:xfrm>
          <a:prstGeom prst="rect">
            <a:avLst/>
          </a:prstGeom>
        </p:spPr>
        <p:txBody>
          <a:bodyPr vert="horz" lIns="99066" tIns="49533" rIns="99066" bIns="49533" rtlCol="0"/>
          <a:lstStyle>
            <a:lvl1pPr algn="r">
              <a:defRPr sz="1300"/>
            </a:lvl1pPr>
          </a:lstStyle>
          <a:p>
            <a:endParaRPr lang="fr-CH"/>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endParaRPr lang="fr-CH"/>
          </a:p>
        </p:txBody>
      </p:sp>
      <p:sp>
        <p:nvSpPr>
          <p:cNvPr id="5" name="Notes Placeholder 4"/>
          <p:cNvSpPr>
            <a:spLocks noGrp="1"/>
          </p:cNvSpPr>
          <p:nvPr>
            <p:ph type="body" sz="quarter" idx="3"/>
          </p:nvPr>
        </p:nvSpPr>
        <p:spPr>
          <a:xfrm>
            <a:off x="710248" y="4861441"/>
            <a:ext cx="5681980" cy="4605576"/>
          </a:xfrm>
          <a:prstGeom prst="rect">
            <a:avLst/>
          </a:prstGeom>
        </p:spPr>
        <p:txBody>
          <a:bodyPr vert="horz" lIns="99066" tIns="49533" rIns="99066" bIns="4953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721106"/>
            <a:ext cx="3077739" cy="511731"/>
          </a:xfrm>
          <a:prstGeom prst="rect">
            <a:avLst/>
          </a:prstGeom>
        </p:spPr>
        <p:txBody>
          <a:bodyPr vert="horz" lIns="99066" tIns="49533" rIns="99066" bIns="49533" rtlCol="0" anchor="b"/>
          <a:lstStyle>
            <a:lvl1pPr algn="l">
              <a:defRPr sz="1300"/>
            </a:lvl1pPr>
          </a:lstStyle>
          <a:p>
            <a:endParaRPr lang="fr-CH"/>
          </a:p>
        </p:txBody>
      </p:sp>
      <p:sp>
        <p:nvSpPr>
          <p:cNvPr id="7" name="Slide Number Placeholder 6"/>
          <p:cNvSpPr>
            <a:spLocks noGrp="1"/>
          </p:cNvSpPr>
          <p:nvPr>
            <p:ph type="sldNum" sz="quarter" idx="5"/>
          </p:nvPr>
        </p:nvSpPr>
        <p:spPr>
          <a:xfrm>
            <a:off x="4023092" y="9721106"/>
            <a:ext cx="3077739" cy="511731"/>
          </a:xfrm>
          <a:prstGeom prst="rect">
            <a:avLst/>
          </a:prstGeom>
        </p:spPr>
        <p:txBody>
          <a:bodyPr vert="horz" lIns="99066" tIns="49533" rIns="99066" bIns="49533" rtlCol="0" anchor="b"/>
          <a:lstStyle>
            <a:lvl1pPr algn="r">
              <a:defRPr sz="1300"/>
            </a:lvl1pPr>
          </a:lstStyle>
          <a:p>
            <a:fld id="{AACFEC40-3936-4E41-877B-A31E57EFB734}" type="slidenum">
              <a:rPr lang="fr-CH" smtClean="0"/>
              <a:pPr/>
              <a:t>‹N°›</a:t>
            </a:fld>
            <a:endParaRPr lang="fr-CH"/>
          </a:p>
        </p:txBody>
      </p:sp>
    </p:spTree>
    <p:extLst>
      <p:ext uri="{BB962C8B-B14F-4D97-AF65-F5344CB8AC3E}">
        <p14:creationId xmlns:p14="http://schemas.microsoft.com/office/powerpoint/2010/main" val="236043142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AACFEC40-3936-4E41-877B-A31E57EFB734}" type="slidenum">
              <a:rPr lang="fr-CH" smtClean="0"/>
              <a:pPr/>
              <a:t>1</a:t>
            </a:fld>
            <a:endParaRPr lang="fr-CH"/>
          </a:p>
        </p:txBody>
      </p:sp>
      <p:sp>
        <p:nvSpPr>
          <p:cNvPr id="5" name="Date Placeholder 4"/>
          <p:cNvSpPr>
            <a:spLocks noGrp="1"/>
          </p:cNvSpPr>
          <p:nvPr>
            <p:ph type="dt" idx="11"/>
          </p:nvPr>
        </p:nvSpPr>
        <p:spPr/>
        <p:txBody>
          <a:bodyPr/>
          <a:lstStyle/>
          <a:p>
            <a:endParaRPr lang="fr-CH"/>
          </a:p>
        </p:txBody>
      </p:sp>
      <p:sp>
        <p:nvSpPr>
          <p:cNvPr id="6" name="Footer Placeholder 5"/>
          <p:cNvSpPr>
            <a:spLocks noGrp="1"/>
          </p:cNvSpPr>
          <p:nvPr>
            <p:ph type="ftr" sz="quarter" idx="12"/>
          </p:nvPr>
        </p:nvSpPr>
        <p:spPr/>
        <p:txBody>
          <a:bodyPr/>
          <a:lstStyle/>
          <a:p>
            <a:endParaRPr lang="fr-CH"/>
          </a:p>
        </p:txBody>
      </p:sp>
      <p:sp>
        <p:nvSpPr>
          <p:cNvPr id="7" name="Header Placeholder 6"/>
          <p:cNvSpPr>
            <a:spLocks noGrp="1"/>
          </p:cNvSpPr>
          <p:nvPr>
            <p:ph type="hdr" sz="quarter" idx="13"/>
          </p:nvPr>
        </p:nvSpPr>
        <p:spPr/>
        <p:txBody>
          <a:bodyPr/>
          <a:lstStyle/>
          <a:p>
            <a:endParaRPr lang="fr-CH"/>
          </a:p>
        </p:txBody>
      </p:sp>
    </p:spTree>
    <p:extLst>
      <p:ext uri="{BB962C8B-B14F-4D97-AF65-F5344CB8AC3E}">
        <p14:creationId xmlns:p14="http://schemas.microsoft.com/office/powerpoint/2010/main" val="2440697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AB6D1F17-CD36-4C58-8786-4F1FCF160F4D}" type="slidenum">
              <a:rPr lang="fr-FR" smtClean="0"/>
              <a:pPr>
                <a:defRPr/>
              </a:pPr>
              <a:t>5</a:t>
            </a:fld>
            <a:endParaRPr lang="fr-FR"/>
          </a:p>
        </p:txBody>
      </p:sp>
    </p:spTree>
    <p:extLst>
      <p:ext uri="{BB962C8B-B14F-4D97-AF65-F5344CB8AC3E}">
        <p14:creationId xmlns:p14="http://schemas.microsoft.com/office/powerpoint/2010/main" val="2892136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18"/>
          <p:cNvSpPr>
            <a:spLocks noGrp="1"/>
          </p:cNvSpPr>
          <p:nvPr>
            <p:ph type="title"/>
          </p:nvPr>
        </p:nvSpPr>
        <p:spPr>
          <a:xfrm>
            <a:off x="466725" y="2782194"/>
            <a:ext cx="8229600" cy="1800000"/>
          </a:xfrm>
          <a:prstGeom prst="rect">
            <a:avLst/>
          </a:prstGeom>
          <a:solidFill>
            <a:schemeClr val="tx2">
              <a:lumMod val="75000"/>
            </a:schemeClr>
          </a:solidFill>
        </p:spPr>
        <p:txBody>
          <a:bodyPr anchor="ctr"/>
          <a:lstStyle>
            <a:lvl1pPr algn="ctr">
              <a:defRPr sz="3200" b="1">
                <a:solidFill>
                  <a:schemeClr val="bg1"/>
                </a:solidFill>
                <a:latin typeface="Arial" pitchFamily="34" charset="0"/>
                <a:cs typeface="Arial" pitchFamily="34" charset="0"/>
              </a:defRPr>
            </a:lvl1pPr>
          </a:lstStyle>
          <a:p>
            <a:r>
              <a:rPr lang="en-US" smtClean="0"/>
              <a:t>Click to edit Master title style</a:t>
            </a:r>
            <a:endParaRPr lang="fr-CH" dirty="0"/>
          </a:p>
        </p:txBody>
      </p:sp>
    </p:spTree>
    <p:extLst>
      <p:ext uri="{BB962C8B-B14F-4D97-AF65-F5344CB8AC3E}">
        <p14:creationId xmlns:p14="http://schemas.microsoft.com/office/powerpoint/2010/main" val="292528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a:off x="360000" y="935169"/>
            <a:ext cx="8424000" cy="1587"/>
          </a:xfrm>
          <a:prstGeom prst="line">
            <a:avLst/>
          </a:prstGeom>
          <a:ln w="76200" cap="flat" cmpd="sng" algn="ctr">
            <a:solidFill>
              <a:srgbClr val="445A6B"/>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11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66184" y="274638"/>
            <a:ext cx="820615" cy="5851525"/>
          </a:xfrm>
        </p:spPr>
        <p:txBody>
          <a:bodyPr vert="eaVert"/>
          <a:lstStyle>
            <a:lvl1pPr algn="l">
              <a:defRPr/>
            </a:lvl1pPr>
          </a:lstStyle>
          <a:p>
            <a:r>
              <a:rPr lang="en-US" smtClean="0"/>
              <a:t>Click to edit Master title style</a:t>
            </a:r>
            <a:endParaRPr lang="fr-CH" dirty="0"/>
          </a:p>
        </p:txBody>
      </p:sp>
      <p:sp>
        <p:nvSpPr>
          <p:cNvPr id="3" name="Vertical Text Placeholder 2"/>
          <p:cNvSpPr>
            <a:spLocks noGrp="1"/>
          </p:cNvSpPr>
          <p:nvPr>
            <p:ph type="body" orient="vert" idx="1"/>
          </p:nvPr>
        </p:nvSpPr>
        <p:spPr>
          <a:xfrm>
            <a:off x="457200" y="274638"/>
            <a:ext cx="7139354"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flipH="1" flipV="1">
            <a:off x="7784916" y="193996"/>
            <a:ext cx="1" cy="5990782"/>
          </a:xfrm>
          <a:prstGeom prst="line">
            <a:avLst/>
          </a:prstGeom>
          <a:ln w="76200" cap="flat" cmpd="sng" algn="ctr">
            <a:solidFill>
              <a:srgbClr val="445A6B"/>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1034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Tree>
    <p:extLst>
      <p:ext uri="{BB962C8B-B14F-4D97-AF65-F5344CB8AC3E}">
        <p14:creationId xmlns:p14="http://schemas.microsoft.com/office/powerpoint/2010/main" val="3568689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4638"/>
            <a:ext cx="8229600" cy="5851525"/>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1072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558211"/>
            <a:ext cx="7772400" cy="1362075"/>
          </a:xfrm>
        </p:spPr>
        <p:txBody>
          <a:bodyPr anchor="b">
            <a:normAutofit/>
          </a:bodyPr>
          <a:lstStyle>
            <a:lvl1pPr algn="l">
              <a:defRPr sz="2400" b="1" cap="all">
                <a:solidFill>
                  <a:srgbClr val="254061"/>
                </a:solidFill>
              </a:defRPr>
            </a:lvl1pPr>
          </a:lstStyle>
          <a:p>
            <a:r>
              <a:rPr lang="en-US" smtClean="0"/>
              <a:t>Click to edit Master title style</a:t>
            </a:r>
            <a:endParaRPr lang="fr-CH"/>
          </a:p>
        </p:txBody>
      </p:sp>
      <p:sp>
        <p:nvSpPr>
          <p:cNvPr id="7" name="Titre 1"/>
          <p:cNvSpPr txBox="1">
            <a:spLocks/>
          </p:cNvSpPr>
          <p:nvPr/>
        </p:nvSpPr>
        <p:spPr bwMode="auto">
          <a:xfrm>
            <a:off x="722314" y="2939648"/>
            <a:ext cx="7772400" cy="82765"/>
          </a:xfrm>
          <a:prstGeom prst="rect">
            <a:avLst/>
          </a:prstGeom>
          <a:solidFill>
            <a:srgbClr val="7030A0"/>
          </a:solidFill>
          <a:ln>
            <a:solidFill>
              <a:schemeClr val="accent4">
                <a:lumMod val="60000"/>
                <a:lumOff val="40000"/>
              </a:schemeClr>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lvl1pPr algn="l" defTabSz="457200" rtl="0" eaLnBrk="1" fontAlgn="base" hangingPunct="1">
              <a:spcBef>
                <a:spcPct val="0"/>
              </a:spcBef>
              <a:spcAft>
                <a:spcPct val="0"/>
              </a:spcAft>
              <a:defRPr sz="3600" b="1" kern="1200" cap="all">
                <a:solidFill>
                  <a:schemeClr val="tx1"/>
                </a:solidFill>
                <a:latin typeface="Arial Narrow"/>
                <a:ea typeface="Arial Narrow" pitchFamily="34" charset="0"/>
                <a:cs typeface="Arial Narrow"/>
              </a:defRPr>
            </a:lvl1pPr>
            <a:lvl2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2pPr>
            <a:lvl3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3pPr>
            <a:lvl4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4pPr>
            <a:lvl5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5pPr>
            <a:lvl6pPr marL="4572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6pPr>
            <a:lvl7pPr marL="9144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7pPr>
            <a:lvl8pPr marL="13716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8pPr>
            <a:lvl9pPr marL="18288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9pPr>
          </a:lstStyle>
          <a:p>
            <a:endParaRPr lang="fr-FR" dirty="0">
              <a:ln>
                <a:solidFill>
                  <a:schemeClr val="accent1"/>
                </a:solidFill>
              </a:ln>
              <a:solidFill>
                <a:schemeClr val="accent1"/>
              </a:solidFill>
            </a:endParaRPr>
          </a:p>
        </p:txBody>
      </p:sp>
      <p:sp>
        <p:nvSpPr>
          <p:cNvPr id="8" name="Round Single Corner Rectangle 7"/>
          <p:cNvSpPr/>
          <p:nvPr/>
        </p:nvSpPr>
        <p:spPr>
          <a:xfrm flipH="1" flipV="1">
            <a:off x="3163138" y="3065703"/>
            <a:ext cx="5980862" cy="623187"/>
          </a:xfrm>
          <a:prstGeom prst="round1Rect">
            <a:avLst>
              <a:gd name="adj" fmla="val 0"/>
            </a:avLst>
          </a:prstGeom>
          <a:solidFill>
            <a:schemeClr val="bg1">
              <a:lumMod val="75000"/>
            </a:schemeClr>
          </a:solidFill>
          <a:ln>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sz="2800" b="1" dirty="0" smtClean="0"/>
          </a:p>
        </p:txBody>
      </p:sp>
    </p:spTree>
    <p:extLst>
      <p:ext uri="{BB962C8B-B14F-4D97-AF65-F5344CB8AC3E}">
        <p14:creationId xmlns:p14="http://schemas.microsoft.com/office/powerpoint/2010/main" val="273379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113692"/>
            <a:ext cx="4038600" cy="5012471"/>
          </a:xfrm>
        </p:spPr>
        <p:txBody>
          <a:bodyPr/>
          <a:lstStyle>
            <a:lvl1pPr>
              <a:defRPr sz="2000">
                <a:solidFill>
                  <a:srgbClr val="254061"/>
                </a:solidFill>
              </a:defRPr>
            </a:lvl1pPr>
            <a:lvl2pPr>
              <a:defRPr sz="1800">
                <a:solidFill>
                  <a:srgbClr val="254061"/>
                </a:solidFill>
              </a:defRPr>
            </a:lvl2pPr>
            <a:lvl3pPr>
              <a:defRPr sz="1400">
                <a:solidFill>
                  <a:srgbClr val="254061"/>
                </a:solidFill>
              </a:defRPr>
            </a:lvl3pPr>
            <a:lvl4pPr>
              <a:defRPr sz="1400">
                <a:solidFill>
                  <a:srgbClr val="254061"/>
                </a:solidFill>
              </a:defRPr>
            </a:lvl4pPr>
            <a:lvl5pPr>
              <a:defRPr sz="1400">
                <a:solidFill>
                  <a:srgbClr val="25406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4" name="Content Placeholder 3"/>
          <p:cNvSpPr>
            <a:spLocks noGrp="1"/>
          </p:cNvSpPr>
          <p:nvPr>
            <p:ph sz="half" idx="2"/>
          </p:nvPr>
        </p:nvSpPr>
        <p:spPr>
          <a:xfrm>
            <a:off x="4648200" y="1113692"/>
            <a:ext cx="4038600" cy="5012471"/>
          </a:xfrm>
        </p:spPr>
        <p:txBody>
          <a:bodyPr/>
          <a:lstStyle>
            <a:lvl1pPr>
              <a:defRPr sz="2000"/>
            </a:lvl1pPr>
            <a:lvl2pPr>
              <a:defRPr sz="18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8"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954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089639"/>
            <a:ext cx="4040188"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29401"/>
            <a:ext cx="4040188" cy="4396762"/>
          </a:xfrm>
        </p:spPr>
        <p:txBody>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5" name="Text Placeholder 4"/>
          <p:cNvSpPr>
            <a:spLocks noGrp="1"/>
          </p:cNvSpPr>
          <p:nvPr>
            <p:ph type="body" sz="quarter" idx="3"/>
          </p:nvPr>
        </p:nvSpPr>
        <p:spPr>
          <a:xfrm>
            <a:off x="4645025" y="1089639"/>
            <a:ext cx="4041775"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729401"/>
            <a:ext cx="4041775" cy="4396762"/>
          </a:xfrm>
        </p:spPr>
        <p:txBody>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10" name="Connecteur droit 7"/>
          <p:cNvCxnSpPr/>
          <p:nvPr/>
        </p:nvCxnSpPr>
        <p:spPr>
          <a:xfrm>
            <a:off x="360000" y="935169"/>
            <a:ext cx="8424000" cy="1587"/>
          </a:xfrm>
          <a:prstGeom prst="line">
            <a:avLst/>
          </a:prstGeom>
          <a:ln w="76200" cap="flat" cmpd="sng" algn="ctr">
            <a:solidFill>
              <a:schemeClr val="accent4">
                <a:lumMod val="60000"/>
                <a:lumOff val="4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757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cxnSp>
        <p:nvCxnSpPr>
          <p:cNvPr id="6"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9989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030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dirty="0"/>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848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6913" y="5632933"/>
            <a:ext cx="8453672" cy="566738"/>
          </a:xfrm>
        </p:spPr>
        <p:txBody>
          <a:bodyPr anchor="ctr">
            <a:normAutofit/>
          </a:bodyPr>
          <a:lstStyle>
            <a:lvl1pPr algn="l">
              <a:defRPr sz="1800" b="1">
                <a:solidFill>
                  <a:srgbClr val="254061"/>
                </a:solidFill>
              </a:defRPr>
            </a:lvl1pPr>
          </a:lstStyle>
          <a:p>
            <a:r>
              <a:rPr lang="en-US" smtClean="0"/>
              <a:t>Click to edit Master title style</a:t>
            </a:r>
            <a:endParaRPr lang="fr-CH"/>
          </a:p>
        </p:txBody>
      </p:sp>
      <p:sp>
        <p:nvSpPr>
          <p:cNvPr id="3" name="Picture Placeholder 2"/>
          <p:cNvSpPr>
            <a:spLocks noGrp="1"/>
          </p:cNvSpPr>
          <p:nvPr>
            <p:ph type="pic" idx="1"/>
          </p:nvPr>
        </p:nvSpPr>
        <p:spPr>
          <a:xfrm>
            <a:off x="326913" y="331423"/>
            <a:ext cx="8453672" cy="52135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CH"/>
          </a:p>
        </p:txBody>
      </p:sp>
    </p:spTree>
    <p:extLst>
      <p:ext uri="{BB962C8B-B14F-4D97-AF65-F5344CB8AC3E}">
        <p14:creationId xmlns:p14="http://schemas.microsoft.com/office/powerpoint/2010/main" val="3774671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0516"/>
            <a:ext cx="8229600" cy="850776"/>
          </a:xfrm>
          <a:prstGeom prst="rect">
            <a:avLst/>
          </a:prstGeom>
        </p:spPr>
        <p:txBody>
          <a:bodyPr vert="horz" lIns="91440" tIns="45720" rIns="91440" bIns="45720" rtlCol="0" anchor="b">
            <a:normAutofit/>
          </a:bodyPr>
          <a:lstStyle/>
          <a:p>
            <a:r>
              <a:rPr lang="en-US" smtClean="0"/>
              <a:t>Click to edit Master title style</a:t>
            </a:r>
            <a:endParaRPr lang="fr-CH" dirty="0"/>
          </a:p>
        </p:txBody>
      </p:sp>
      <p:sp>
        <p:nvSpPr>
          <p:cNvPr id="3" name="Text Placeholder 2"/>
          <p:cNvSpPr>
            <a:spLocks noGrp="1"/>
          </p:cNvSpPr>
          <p:nvPr>
            <p:ph type="body" idx="1"/>
          </p:nvPr>
        </p:nvSpPr>
        <p:spPr>
          <a:xfrm>
            <a:off x="457200" y="1078524"/>
            <a:ext cx="8229600" cy="50476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pic>
        <p:nvPicPr>
          <p:cNvPr id="6" name="Picture 1" descr="D:\WORK\ACTION\FORMATION\AHK\Attachments_20151123\AHK_NEULOGO-AI.jpg"/>
          <p:cNvPicPr>
            <a:picLocks noChangeAspect="1" noChangeArrowheads="1"/>
          </p:cNvPicPr>
          <p:nvPr userDrawn="1"/>
        </p:nvPicPr>
        <p:blipFill>
          <a:blip r:embed="rId15" cstate="print"/>
          <a:srcRect/>
          <a:stretch>
            <a:fillRect/>
          </a:stretch>
        </p:blipFill>
        <p:spPr bwMode="auto">
          <a:xfrm>
            <a:off x="22183" y="6397700"/>
            <a:ext cx="1906611" cy="388886"/>
          </a:xfrm>
          <a:prstGeom prst="rect">
            <a:avLst/>
          </a:prstGeom>
          <a:noFill/>
        </p:spPr>
      </p:pic>
      <p:pic>
        <p:nvPicPr>
          <p:cNvPr id="7" name="Picture 2" descr="D:\WORK\ACTION\FORMATION\AHK\Attachments_20151123\gizlogo.jpg"/>
          <p:cNvPicPr>
            <a:picLocks noChangeAspect="1" noChangeArrowheads="1"/>
          </p:cNvPicPr>
          <p:nvPr userDrawn="1"/>
        </p:nvPicPr>
        <p:blipFill>
          <a:blip r:embed="rId16" cstate="print"/>
          <a:srcRect/>
          <a:stretch>
            <a:fillRect/>
          </a:stretch>
        </p:blipFill>
        <p:spPr bwMode="auto">
          <a:xfrm>
            <a:off x="7772422" y="6286496"/>
            <a:ext cx="1371610" cy="571504"/>
          </a:xfrm>
          <a:prstGeom prst="rect">
            <a:avLst/>
          </a:prstGeom>
          <a:noFill/>
        </p:spPr>
      </p:pic>
    </p:spTree>
    <p:extLst>
      <p:ext uri="{BB962C8B-B14F-4D97-AF65-F5344CB8AC3E}">
        <p14:creationId xmlns:p14="http://schemas.microsoft.com/office/powerpoint/2010/main" val="371690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hf hdr="0"/>
  <p:txStyles>
    <p:titleStyle>
      <a:lvl1pPr algn="l" defTabSz="914400" rtl="0" eaLnBrk="1" latinLnBrk="0" hangingPunct="1">
        <a:spcBef>
          <a:spcPct val="0"/>
        </a:spcBef>
        <a:buNone/>
        <a:defRPr sz="2400" kern="1200">
          <a:solidFill>
            <a:srgbClr val="254061"/>
          </a:solidFill>
          <a:latin typeface="Arial Narrow" panose="020B060602020203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b="1" kern="1200">
          <a:solidFill>
            <a:srgbClr val="254061"/>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254061"/>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facture%20electrique3.xls" TargetMode="External"/><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http://images.google.fr/imgres?imgurl=www.chauffage-ales.com/images/chaudierefioul.jpg&amp;imgrefurl=http://www.chauffage-ales.com/zinguerie.html&amp;h=190&amp;w=163&amp;prev=/images?q=chaudi%C3%A9re&amp;start=100&amp;svnum=10&amp;hl=fr&amp;lr=&amp;ie=UTF-8&amp;oe=UTF-8&amp;sa=N" TargetMode="External"/><Relationship Id="rId13" Type="http://schemas.openxmlformats.org/officeDocument/2006/relationships/image" Target="../media/image27.jpeg"/><Relationship Id="rId3" Type="http://schemas.openxmlformats.org/officeDocument/2006/relationships/image" Target="../media/image21.png"/><Relationship Id="rId7" Type="http://schemas.openxmlformats.org/officeDocument/2006/relationships/image" Target="../media/image24.png"/><Relationship Id="rId12" Type="http://schemas.openxmlformats.org/officeDocument/2006/relationships/hyperlink" Target="http://images.google.fr/imgres?imgurl=solexin.free.fr/medias/images/actu/impex/usine/SPIER.JPG&amp;imgrefurl=http://solexin.free.fr/actualite/impex/usine.html&amp;h=338&amp;w=450&amp;prev=/images?q=LIGNE+DE+FABRICATION&amp;svnum=10&amp;hl=fr&amp;lr=&amp;ie=UTF-8&amp;oe=UTF-8&amp;sa=G" TargetMode="Externa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eg"/><Relationship Id="rId11" Type="http://schemas.openxmlformats.org/officeDocument/2006/relationships/image" Target="../media/image26.jpeg"/><Relationship Id="rId5" Type="http://schemas.openxmlformats.org/officeDocument/2006/relationships/hyperlink" Target="http://images.google.fr/imgres?imgurl=www.equiplus.sn/Images/depindus1.jpg&amp;imgrefurl=http://www.equiplus.sn/Industriel.htm&amp;h=122&amp;w=130&amp;prev=/images?q=compresseur+d'air&amp;start=20&amp;svnum=10&amp;hl=fr&amp;lr=&amp;ie=UTF-8&amp;oe=UTF-8&amp;sa=N" TargetMode="External"/><Relationship Id="rId15" Type="http://schemas.openxmlformats.org/officeDocument/2006/relationships/image" Target="../media/image28.jpeg"/><Relationship Id="rId10" Type="http://schemas.openxmlformats.org/officeDocument/2006/relationships/hyperlink" Target="http://images.google.fr/imgres?imgurl=frecen.chez.tiscali.fr/rf18.jpg&amp;imgrefurl=http://frecen.chez.tiscali.fr/page5.html&amp;h=240&amp;w=360&amp;prev=/images?q=CLIMATISEUR&amp;svnum=10&amp;hl=fr&amp;lr=&amp;ie=UTF-8&amp;oe=UTF-8&amp;sa=G" TargetMode="External"/><Relationship Id="rId4" Type="http://schemas.openxmlformats.org/officeDocument/2006/relationships/image" Target="../media/image22.gif"/><Relationship Id="rId9" Type="http://schemas.openxmlformats.org/officeDocument/2006/relationships/image" Target="../media/image25.jpeg"/><Relationship Id="rId14" Type="http://schemas.openxmlformats.org/officeDocument/2006/relationships/hyperlink" Target="http://images.google.fr/imgres?imgurl=www.hidrormr.ro/images/pompe.jpg&amp;imgrefurl=http://www.hidrormr.ro/rmrhidrotehnice.htm&amp;h=141&amp;w=200&amp;prev=/images?q=POMPE+&amp;svnum=10&amp;hl=fr&amp;lr=&amp;ie=UTF-8&amp;oe=UTF-8&amp;sa=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0.png"/><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4268" y="2714620"/>
            <a:ext cx="8229600" cy="1428760"/>
          </a:xfrm>
          <a:solidFill>
            <a:schemeClr val="accent4">
              <a:lumMod val="60000"/>
              <a:lumOff val="40000"/>
            </a:schemeClr>
          </a:solidFill>
        </p:spPr>
        <p:txBody>
          <a:bodyPr>
            <a:normAutofit/>
          </a:bodyPr>
          <a:lstStyle/>
          <a:p>
            <a:r>
              <a:rPr lang="fr-FR" dirty="0" smtClean="0">
                <a:solidFill>
                  <a:schemeClr val="tx1"/>
                </a:solidFill>
              </a:rPr>
              <a:t>Optimisation de</a:t>
            </a:r>
            <a:r>
              <a:rPr lang="fr-FR" dirty="0">
                <a:solidFill>
                  <a:schemeClr val="tx1"/>
                </a:solidFill>
              </a:rPr>
              <a:t/>
            </a:r>
            <a:br>
              <a:rPr lang="fr-FR" dirty="0">
                <a:solidFill>
                  <a:schemeClr val="tx1"/>
                </a:solidFill>
              </a:rPr>
            </a:br>
            <a:r>
              <a:rPr lang="fr-CH" dirty="0" smtClean="0">
                <a:solidFill>
                  <a:schemeClr val="tx1"/>
                </a:solidFill>
              </a:rPr>
              <a:t> la consommation énergétique</a:t>
            </a:r>
            <a:endParaRPr lang="fr-CH" dirty="0">
              <a:solidFill>
                <a:schemeClr val="tx1"/>
              </a:solidFill>
            </a:endParaRPr>
          </a:p>
        </p:txBody>
      </p:sp>
    </p:spTree>
    <p:extLst>
      <p:ext uri="{BB962C8B-B14F-4D97-AF65-F5344CB8AC3E}">
        <p14:creationId xmlns:p14="http://schemas.microsoft.com/office/powerpoint/2010/main" val="817777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214546" y="642918"/>
            <a:ext cx="4286280" cy="830997"/>
          </a:xfrm>
          <a:prstGeom prst="rect">
            <a:avLst/>
          </a:prstGeom>
        </p:spPr>
        <p:txBody>
          <a:bodyPr wrap="square">
            <a:spAutoFit/>
          </a:bodyPr>
          <a:lstStyle/>
          <a:p>
            <a:r>
              <a:rPr lang="fr-FR" b="1" dirty="0" smtClean="0"/>
              <a:t>Les postes horaires</a:t>
            </a:r>
          </a:p>
          <a:p>
            <a:r>
              <a:rPr lang="fr-FR" dirty="0" smtClean="0"/>
              <a:t> (à partir de 2013) </a:t>
            </a:r>
          </a:p>
          <a:p>
            <a:r>
              <a:rPr lang="fr-FR" sz="1200" b="1" dirty="0" smtClean="0"/>
              <a:t>	</a:t>
            </a:r>
          </a:p>
        </p:txBody>
      </p:sp>
      <p:graphicFrame>
        <p:nvGraphicFramePr>
          <p:cNvPr id="6" name="Tableau 5"/>
          <p:cNvGraphicFramePr>
            <a:graphicFrameLocks noGrp="1"/>
          </p:cNvGraphicFramePr>
          <p:nvPr/>
        </p:nvGraphicFramePr>
        <p:xfrm>
          <a:off x="395535" y="1844825"/>
          <a:ext cx="7992888" cy="2560320"/>
        </p:xfrm>
        <a:graphic>
          <a:graphicData uri="http://schemas.openxmlformats.org/drawingml/2006/table">
            <a:tbl>
              <a:tblPr/>
              <a:tblGrid>
                <a:gridCol w="1568698"/>
                <a:gridCol w="1718097"/>
                <a:gridCol w="1643398"/>
                <a:gridCol w="1643398"/>
                <a:gridCol w="1419297"/>
              </a:tblGrid>
              <a:tr h="400959">
                <a:tc>
                  <a:txBody>
                    <a:bodyPr/>
                    <a:lstStyle/>
                    <a:p>
                      <a:pPr algn="ctr">
                        <a:spcAft>
                          <a:spcPts val="0"/>
                        </a:spcAft>
                      </a:pPr>
                      <a:r>
                        <a:rPr lang="fr-FR" sz="2400" b="1" dirty="0">
                          <a:solidFill>
                            <a:srgbClr val="000000"/>
                          </a:solidFill>
                          <a:latin typeface="+mj-lt"/>
                          <a:ea typeface="Times New Roman"/>
                          <a:cs typeface="Arial"/>
                        </a:rPr>
                        <a:t>Mois </a:t>
                      </a:r>
                      <a:endParaRPr lang="fr-FR" sz="2400" dirty="0">
                        <a:solidFill>
                          <a:srgbClr val="000000"/>
                        </a:solidFill>
                        <a:latin typeface="+mj-lt"/>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b="1" dirty="0">
                          <a:solidFill>
                            <a:srgbClr val="000000"/>
                          </a:solidFill>
                          <a:latin typeface="+mj-lt"/>
                          <a:ea typeface="Times New Roman"/>
                          <a:cs typeface="Arial"/>
                        </a:rPr>
                        <a:t>Jour</a:t>
                      </a:r>
                      <a:endParaRPr lang="fr-FR" sz="2400" dirty="0">
                        <a:solidFill>
                          <a:srgbClr val="000000"/>
                        </a:solidFill>
                        <a:latin typeface="+mj-lt"/>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b="1" dirty="0">
                          <a:solidFill>
                            <a:srgbClr val="000000"/>
                          </a:solidFill>
                          <a:latin typeface="+mj-lt"/>
                          <a:ea typeface="Times New Roman"/>
                          <a:cs typeface="Arial"/>
                        </a:rPr>
                        <a:t>Pointe matin été</a:t>
                      </a:r>
                      <a:endParaRPr lang="fr-FR" sz="2400" dirty="0">
                        <a:solidFill>
                          <a:srgbClr val="000000"/>
                        </a:solidFill>
                        <a:latin typeface="+mj-lt"/>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b="1" dirty="0">
                          <a:solidFill>
                            <a:srgbClr val="000000"/>
                          </a:solidFill>
                          <a:latin typeface="+mj-lt"/>
                          <a:ea typeface="Times New Roman"/>
                          <a:cs typeface="Arial"/>
                        </a:rPr>
                        <a:t>Pointe soir</a:t>
                      </a:r>
                      <a:endParaRPr lang="fr-FR" sz="2400" dirty="0">
                        <a:solidFill>
                          <a:srgbClr val="000000"/>
                        </a:solidFill>
                        <a:latin typeface="+mj-lt"/>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b="1" dirty="0">
                          <a:solidFill>
                            <a:srgbClr val="000000"/>
                          </a:solidFill>
                          <a:latin typeface="+mj-lt"/>
                          <a:ea typeface="Times New Roman"/>
                          <a:cs typeface="Arial"/>
                        </a:rPr>
                        <a:t>Nuit</a:t>
                      </a:r>
                      <a:endParaRPr lang="fr-FR" sz="2400" dirty="0">
                        <a:solidFill>
                          <a:srgbClr val="000000"/>
                        </a:solidFill>
                        <a:latin typeface="+mj-lt"/>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86399">
                <a:tc>
                  <a:txBody>
                    <a:bodyPr/>
                    <a:lstStyle/>
                    <a:p>
                      <a:pPr>
                        <a:spcAft>
                          <a:spcPts val="0"/>
                        </a:spcAft>
                      </a:pPr>
                      <a:r>
                        <a:rPr lang="fr-FR" sz="2400">
                          <a:solidFill>
                            <a:srgbClr val="000000"/>
                          </a:solidFill>
                          <a:latin typeface="+mj-lt"/>
                          <a:ea typeface="Times New Roman"/>
                          <a:cs typeface="Arial"/>
                        </a:rPr>
                        <a:t>Septembre à Mai </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dirty="0">
                          <a:solidFill>
                            <a:srgbClr val="000000"/>
                          </a:solidFill>
                          <a:latin typeface="+mj-lt"/>
                          <a:ea typeface="Times New Roman"/>
                          <a:cs typeface="Arial"/>
                        </a:rPr>
                        <a:t>7h à 18h</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endParaRPr lang="fr-FR" sz="2400">
                        <a:solidFill>
                          <a:srgbClr val="000000"/>
                        </a:solidFill>
                        <a:latin typeface="+mj-lt"/>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dirty="0">
                          <a:solidFill>
                            <a:srgbClr val="FF0000"/>
                          </a:solidFill>
                          <a:latin typeface="+mj-lt"/>
                          <a:ea typeface="Times New Roman"/>
                          <a:cs typeface="Arial"/>
                        </a:rPr>
                        <a:t>18h à 21h</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a:solidFill>
                            <a:srgbClr val="000000"/>
                          </a:solidFill>
                          <a:latin typeface="+mj-lt"/>
                          <a:ea typeface="Times New Roman"/>
                          <a:cs typeface="Arial"/>
                        </a:rPr>
                        <a:t>21h à 7h</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968826">
                <a:tc>
                  <a:txBody>
                    <a:bodyPr/>
                    <a:lstStyle/>
                    <a:p>
                      <a:pPr>
                        <a:spcAft>
                          <a:spcPts val="0"/>
                        </a:spcAft>
                      </a:pPr>
                      <a:r>
                        <a:rPr lang="fr-FR" sz="2400">
                          <a:solidFill>
                            <a:srgbClr val="000000"/>
                          </a:solidFill>
                          <a:latin typeface="+mj-lt"/>
                          <a:ea typeface="Times New Roman"/>
                          <a:cs typeface="Arial"/>
                        </a:rPr>
                        <a:t>Juin à Août </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a:solidFill>
                            <a:srgbClr val="000000"/>
                          </a:solidFill>
                          <a:latin typeface="+mj-lt"/>
                          <a:ea typeface="Times New Roman"/>
                          <a:cs typeface="Arial"/>
                        </a:rPr>
                        <a:t>6h30 à 8h30  et</a:t>
                      </a:r>
                    </a:p>
                    <a:p>
                      <a:pPr algn="ctr">
                        <a:spcAft>
                          <a:spcPts val="0"/>
                        </a:spcAft>
                      </a:pPr>
                      <a:r>
                        <a:rPr lang="fr-FR" sz="2400">
                          <a:solidFill>
                            <a:srgbClr val="000000"/>
                          </a:solidFill>
                          <a:latin typeface="+mj-lt"/>
                          <a:ea typeface="Times New Roman"/>
                          <a:cs typeface="Arial"/>
                        </a:rPr>
                        <a:t>13h30 à 19h</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dirty="0">
                          <a:solidFill>
                            <a:srgbClr val="000000"/>
                          </a:solidFill>
                          <a:latin typeface="+mj-lt"/>
                          <a:ea typeface="Times New Roman"/>
                          <a:cs typeface="Arial"/>
                        </a:rPr>
                        <a:t>8h30 à 13h30</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dirty="0">
                          <a:solidFill>
                            <a:srgbClr val="000000"/>
                          </a:solidFill>
                          <a:latin typeface="+mj-lt"/>
                          <a:ea typeface="Times New Roman"/>
                          <a:cs typeface="Arial"/>
                        </a:rPr>
                        <a:t>19h à 22h</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spcAft>
                          <a:spcPts val="0"/>
                        </a:spcAft>
                      </a:pPr>
                      <a:r>
                        <a:rPr lang="fr-FR" sz="2400" dirty="0">
                          <a:solidFill>
                            <a:srgbClr val="000000"/>
                          </a:solidFill>
                          <a:latin typeface="+mj-lt"/>
                          <a:ea typeface="Times New Roman"/>
                          <a:cs typeface="Arial"/>
                        </a:rPr>
                        <a:t>22h à 6h30</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p:nvPr/>
        </p:nvPicPr>
        <p:blipFill>
          <a:blip r:embed="rId2" cstate="print"/>
          <a:srcRect/>
          <a:stretch>
            <a:fillRect/>
          </a:stretch>
        </p:blipFill>
        <p:spPr bwMode="auto">
          <a:xfrm>
            <a:off x="357158" y="785794"/>
            <a:ext cx="8501122" cy="5000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5"/>
          <p:cNvSpPr txBox="1">
            <a:spLocks noChangeArrowheads="1"/>
          </p:cNvSpPr>
          <p:nvPr/>
        </p:nvSpPr>
        <p:spPr bwMode="auto">
          <a:xfrm>
            <a:off x="357158" y="357166"/>
            <a:ext cx="6072230" cy="400110"/>
          </a:xfrm>
          <a:prstGeom prst="rect">
            <a:avLst/>
          </a:prstGeom>
          <a:noFill/>
          <a:ln w="9525">
            <a:noFill/>
            <a:miter lim="800000"/>
            <a:headEnd/>
            <a:tailEnd/>
          </a:ln>
        </p:spPr>
        <p:txBody>
          <a:bodyPr wrap="square">
            <a:spAutoFit/>
          </a:bodyPr>
          <a:lstStyle/>
          <a:p>
            <a:pPr algn="l">
              <a:spcBef>
                <a:spcPct val="50000"/>
              </a:spcBef>
            </a:pPr>
            <a:r>
              <a:rPr lang="en-US" b="1" u="sng" cap="all" dirty="0" smtClean="0">
                <a:solidFill>
                  <a:srgbClr val="3399FF"/>
                </a:solidFill>
              </a:rPr>
              <a:t>Mode de </a:t>
            </a:r>
            <a:r>
              <a:rPr lang="en-US" b="1" u="sng" dirty="0" smtClean="0">
                <a:solidFill>
                  <a:srgbClr val="3399FF"/>
                </a:solidFill>
              </a:rPr>
              <a:t>FACTURATION </a:t>
            </a:r>
            <a:r>
              <a:rPr lang="en-US" b="1" u="sng" dirty="0">
                <a:solidFill>
                  <a:srgbClr val="3399FF"/>
                </a:solidFill>
              </a:rPr>
              <a:t>D’ELECTRICITE</a:t>
            </a:r>
            <a:endParaRPr lang="fr-FR" b="1" u="sng" dirty="0">
              <a:solidFill>
                <a:srgbClr val="3399FF"/>
              </a:solidFill>
            </a:endParaRPr>
          </a:p>
        </p:txBody>
      </p:sp>
      <p:sp>
        <p:nvSpPr>
          <p:cNvPr id="41992" name="Text Box 8"/>
          <p:cNvSpPr txBox="1">
            <a:spLocks noChangeArrowheads="1"/>
          </p:cNvSpPr>
          <p:nvPr/>
        </p:nvSpPr>
        <p:spPr bwMode="auto">
          <a:xfrm>
            <a:off x="781050" y="1509696"/>
            <a:ext cx="2286000" cy="457200"/>
          </a:xfrm>
          <a:prstGeom prst="rect">
            <a:avLst/>
          </a:prstGeom>
          <a:noFill/>
          <a:ln w="9525">
            <a:noFill/>
            <a:miter lim="800000"/>
            <a:headEnd/>
            <a:tailEnd/>
          </a:ln>
        </p:spPr>
        <p:txBody>
          <a:bodyPr>
            <a:spAutoFit/>
          </a:bodyPr>
          <a:lstStyle/>
          <a:p>
            <a:pPr algn="l">
              <a:spcBef>
                <a:spcPct val="50000"/>
              </a:spcBef>
            </a:pPr>
            <a:r>
              <a:rPr lang="en-US" sz="2400" b="1" dirty="0">
                <a:latin typeface="Times New Roman" pitchFamily="18" charset="0"/>
              </a:rPr>
              <a:t>Prix d’</a:t>
            </a:r>
            <a:r>
              <a:rPr lang="fr-FR" sz="2400" b="1" dirty="0">
                <a:latin typeface="Times New Roman" pitchFamily="18" charset="0"/>
              </a:rPr>
              <a:t>énergie</a:t>
            </a:r>
            <a:r>
              <a:rPr lang="fr-FR" sz="2400" dirty="0">
                <a:latin typeface="Times New Roman" pitchFamily="18" charset="0"/>
              </a:rPr>
              <a:t> =</a:t>
            </a:r>
          </a:p>
        </p:txBody>
      </p:sp>
      <p:sp>
        <p:nvSpPr>
          <p:cNvPr id="41993" name="Text Box 9"/>
          <p:cNvSpPr txBox="1">
            <a:spLocks noChangeArrowheads="1"/>
          </p:cNvSpPr>
          <p:nvPr/>
        </p:nvSpPr>
        <p:spPr bwMode="auto">
          <a:xfrm>
            <a:off x="2933700" y="1504934"/>
            <a:ext cx="1752600" cy="457200"/>
          </a:xfrm>
          <a:prstGeom prst="rect">
            <a:avLst/>
          </a:prstGeom>
          <a:noFill/>
          <a:ln w="9525">
            <a:noFill/>
            <a:miter lim="800000"/>
            <a:headEnd/>
            <a:tailEnd/>
          </a:ln>
        </p:spPr>
        <p:txBody>
          <a:bodyPr>
            <a:spAutoFit/>
          </a:bodyPr>
          <a:lstStyle/>
          <a:p>
            <a:pPr algn="l">
              <a:spcBef>
                <a:spcPct val="50000"/>
              </a:spcBef>
            </a:pPr>
            <a:r>
              <a:rPr lang="fr-FR" sz="2400">
                <a:latin typeface="Times New Roman" pitchFamily="18" charset="0"/>
              </a:rPr>
              <a:t>Prix de kWh </a:t>
            </a:r>
          </a:p>
        </p:txBody>
      </p:sp>
      <p:sp>
        <p:nvSpPr>
          <p:cNvPr id="41994" name="Text Box 10"/>
          <p:cNvSpPr txBox="1">
            <a:spLocks noChangeArrowheads="1"/>
          </p:cNvSpPr>
          <p:nvPr/>
        </p:nvSpPr>
        <p:spPr bwMode="auto">
          <a:xfrm>
            <a:off x="4514850" y="1485884"/>
            <a:ext cx="457200" cy="519112"/>
          </a:xfrm>
          <a:prstGeom prst="rect">
            <a:avLst/>
          </a:prstGeom>
          <a:noFill/>
          <a:ln w="9525">
            <a:noFill/>
            <a:miter lim="800000"/>
            <a:headEnd/>
            <a:tailEnd/>
          </a:ln>
        </p:spPr>
        <p:txBody>
          <a:bodyPr>
            <a:spAutoFit/>
          </a:bodyPr>
          <a:lstStyle/>
          <a:p>
            <a:pPr algn="l">
              <a:spcBef>
                <a:spcPct val="50000"/>
              </a:spcBef>
            </a:pPr>
            <a:r>
              <a:rPr lang="fr-FR" sz="2800">
                <a:solidFill>
                  <a:srgbClr val="FF3300"/>
                </a:solidFill>
                <a:latin typeface="Times New Roman" pitchFamily="18" charset="0"/>
              </a:rPr>
              <a:t>X</a:t>
            </a:r>
          </a:p>
        </p:txBody>
      </p:sp>
      <p:sp>
        <p:nvSpPr>
          <p:cNvPr id="41995" name="Text Box 11"/>
          <p:cNvSpPr txBox="1">
            <a:spLocks noChangeArrowheads="1"/>
          </p:cNvSpPr>
          <p:nvPr/>
        </p:nvSpPr>
        <p:spPr bwMode="auto">
          <a:xfrm>
            <a:off x="4819650" y="1523984"/>
            <a:ext cx="2057400" cy="457200"/>
          </a:xfrm>
          <a:prstGeom prst="rect">
            <a:avLst/>
          </a:prstGeom>
          <a:noFill/>
          <a:ln w="9525">
            <a:noFill/>
            <a:miter lim="800000"/>
            <a:headEnd/>
            <a:tailEnd/>
          </a:ln>
        </p:spPr>
        <p:txBody>
          <a:bodyPr>
            <a:spAutoFit/>
          </a:bodyPr>
          <a:lstStyle/>
          <a:p>
            <a:pPr algn="l">
              <a:spcBef>
                <a:spcPct val="50000"/>
              </a:spcBef>
            </a:pPr>
            <a:r>
              <a:rPr lang="fr-FR" sz="2400">
                <a:latin typeface="Times New Roman" pitchFamily="18" charset="0"/>
              </a:rPr>
              <a:t>Consommation</a:t>
            </a:r>
          </a:p>
        </p:txBody>
      </p:sp>
      <p:sp>
        <p:nvSpPr>
          <p:cNvPr id="41996" name="Text Box 12"/>
          <p:cNvSpPr txBox="1">
            <a:spLocks noChangeArrowheads="1"/>
          </p:cNvSpPr>
          <p:nvPr/>
        </p:nvSpPr>
        <p:spPr bwMode="auto">
          <a:xfrm>
            <a:off x="781050" y="1928802"/>
            <a:ext cx="2819400" cy="457200"/>
          </a:xfrm>
          <a:prstGeom prst="rect">
            <a:avLst/>
          </a:prstGeom>
          <a:noFill/>
          <a:ln w="9525">
            <a:noFill/>
            <a:miter lim="800000"/>
            <a:headEnd/>
            <a:tailEnd/>
          </a:ln>
        </p:spPr>
        <p:txBody>
          <a:bodyPr>
            <a:spAutoFit/>
          </a:bodyPr>
          <a:lstStyle/>
          <a:p>
            <a:pPr algn="l">
              <a:spcBef>
                <a:spcPct val="50000"/>
              </a:spcBef>
            </a:pPr>
            <a:r>
              <a:rPr lang="fr-FR" sz="2400" b="1" dirty="0">
                <a:latin typeface="Times New Roman" pitchFamily="18" charset="0"/>
              </a:rPr>
              <a:t>Redevance fixe </a:t>
            </a:r>
            <a:r>
              <a:rPr lang="en-US" sz="2400" b="1" dirty="0">
                <a:latin typeface="Times New Roman" pitchFamily="18" charset="0"/>
              </a:rPr>
              <a:t>:</a:t>
            </a:r>
            <a:r>
              <a:rPr lang="fr-FR" sz="2400" b="1" dirty="0">
                <a:latin typeface="Times New Roman" pitchFamily="18" charset="0"/>
              </a:rPr>
              <a:t> </a:t>
            </a:r>
          </a:p>
        </p:txBody>
      </p:sp>
      <p:sp>
        <p:nvSpPr>
          <p:cNvPr id="41997" name="Text Box 13"/>
          <p:cNvSpPr txBox="1">
            <a:spLocks noChangeArrowheads="1"/>
          </p:cNvSpPr>
          <p:nvPr/>
        </p:nvSpPr>
        <p:spPr bwMode="auto">
          <a:xfrm>
            <a:off x="1219200" y="2381250"/>
            <a:ext cx="4267200" cy="457200"/>
          </a:xfrm>
          <a:prstGeom prst="rect">
            <a:avLst/>
          </a:prstGeom>
          <a:noFill/>
          <a:ln w="9525">
            <a:noFill/>
            <a:miter lim="800000"/>
            <a:headEnd/>
            <a:tailEnd/>
          </a:ln>
        </p:spPr>
        <p:txBody>
          <a:bodyPr>
            <a:spAutoFit/>
          </a:bodyPr>
          <a:lstStyle/>
          <a:p>
            <a:pPr algn="l">
              <a:spcBef>
                <a:spcPct val="50000"/>
              </a:spcBef>
            </a:pPr>
            <a:r>
              <a:rPr lang="en-US" sz="2400">
                <a:latin typeface="Times New Roman" pitchFamily="18" charset="0"/>
              </a:rPr>
              <a:t>- Prime d’abonnement</a:t>
            </a:r>
            <a:endParaRPr lang="fr-FR" sz="2400">
              <a:latin typeface="Times New Roman" pitchFamily="18" charset="0"/>
            </a:endParaRPr>
          </a:p>
        </p:txBody>
      </p:sp>
      <p:sp>
        <p:nvSpPr>
          <p:cNvPr id="41998" name="Text Box 14"/>
          <p:cNvSpPr txBox="1">
            <a:spLocks noChangeArrowheads="1"/>
          </p:cNvSpPr>
          <p:nvPr/>
        </p:nvSpPr>
        <p:spPr bwMode="auto">
          <a:xfrm>
            <a:off x="1200150" y="2705100"/>
            <a:ext cx="4267200" cy="457200"/>
          </a:xfrm>
          <a:prstGeom prst="rect">
            <a:avLst/>
          </a:prstGeom>
          <a:noFill/>
          <a:ln w="9525">
            <a:noFill/>
            <a:miter lim="800000"/>
            <a:headEnd/>
            <a:tailEnd/>
          </a:ln>
        </p:spPr>
        <p:txBody>
          <a:bodyPr>
            <a:spAutoFit/>
          </a:bodyPr>
          <a:lstStyle/>
          <a:p>
            <a:pPr algn="l">
              <a:spcBef>
                <a:spcPct val="50000"/>
              </a:spcBef>
            </a:pPr>
            <a:r>
              <a:rPr lang="en-US" sz="2400">
                <a:latin typeface="Times New Roman" pitchFamily="18" charset="0"/>
              </a:rPr>
              <a:t>- Prime de puissance</a:t>
            </a:r>
            <a:endParaRPr lang="fr-FR" sz="2400">
              <a:latin typeface="Times New Roman" pitchFamily="18" charset="0"/>
            </a:endParaRPr>
          </a:p>
        </p:txBody>
      </p:sp>
      <p:sp>
        <p:nvSpPr>
          <p:cNvPr id="41999" name="Text Box 15"/>
          <p:cNvSpPr txBox="1">
            <a:spLocks noChangeArrowheads="1"/>
          </p:cNvSpPr>
          <p:nvPr/>
        </p:nvSpPr>
        <p:spPr bwMode="auto">
          <a:xfrm>
            <a:off x="2362200" y="3124200"/>
            <a:ext cx="5791200" cy="519113"/>
          </a:xfrm>
          <a:prstGeom prst="rect">
            <a:avLst/>
          </a:prstGeom>
          <a:noFill/>
          <a:ln w="9525">
            <a:noFill/>
            <a:miter lim="800000"/>
            <a:headEnd/>
            <a:tailEnd/>
          </a:ln>
        </p:spPr>
        <p:txBody>
          <a:bodyPr>
            <a:spAutoFit/>
          </a:bodyPr>
          <a:lstStyle/>
          <a:p>
            <a:pPr algn="l">
              <a:spcBef>
                <a:spcPct val="50000"/>
              </a:spcBef>
            </a:pPr>
            <a:r>
              <a:rPr lang="en-US" sz="2400">
                <a:latin typeface="Times New Roman" pitchFamily="18" charset="0"/>
              </a:rPr>
              <a:t>* Tarif uniforme : </a:t>
            </a:r>
            <a:r>
              <a:rPr lang="en-US" sz="2800">
                <a:latin typeface="Times New Roman" pitchFamily="18" charset="0"/>
              </a:rPr>
              <a:t>P</a:t>
            </a:r>
            <a:r>
              <a:rPr lang="en-US" sz="2400">
                <a:latin typeface="Times New Roman" pitchFamily="18" charset="0"/>
              </a:rPr>
              <a:t>souscrite </a:t>
            </a:r>
            <a:r>
              <a:rPr lang="en-US" sz="2400">
                <a:solidFill>
                  <a:srgbClr val="FF3300"/>
                </a:solidFill>
                <a:latin typeface="Times New Roman" pitchFamily="18" charset="0"/>
              </a:rPr>
              <a:t>X</a:t>
            </a:r>
            <a:r>
              <a:rPr lang="en-US" sz="2400">
                <a:latin typeface="Times New Roman" pitchFamily="18" charset="0"/>
              </a:rPr>
              <a:t> Redevance</a:t>
            </a:r>
            <a:endParaRPr lang="fr-FR" sz="2400">
              <a:latin typeface="Times New Roman" pitchFamily="18" charset="0"/>
            </a:endParaRPr>
          </a:p>
        </p:txBody>
      </p:sp>
      <p:sp>
        <p:nvSpPr>
          <p:cNvPr id="42000" name="Text Box 16"/>
          <p:cNvSpPr txBox="1">
            <a:spLocks noChangeArrowheads="1"/>
          </p:cNvSpPr>
          <p:nvPr/>
        </p:nvSpPr>
        <p:spPr bwMode="auto">
          <a:xfrm>
            <a:off x="2362200" y="3505200"/>
            <a:ext cx="6553200" cy="519113"/>
          </a:xfrm>
          <a:prstGeom prst="rect">
            <a:avLst/>
          </a:prstGeom>
          <a:noFill/>
          <a:ln w="9525">
            <a:noFill/>
            <a:miter lim="800000"/>
            <a:headEnd/>
            <a:tailEnd/>
          </a:ln>
        </p:spPr>
        <p:txBody>
          <a:bodyPr>
            <a:spAutoFit/>
          </a:bodyPr>
          <a:lstStyle/>
          <a:p>
            <a:pPr algn="l">
              <a:spcBef>
                <a:spcPct val="50000"/>
              </a:spcBef>
            </a:pPr>
            <a:r>
              <a:rPr lang="en-US" sz="2400" dirty="0">
                <a:latin typeface="Times New Roman" pitchFamily="18" charset="0"/>
              </a:rPr>
              <a:t>* </a:t>
            </a:r>
            <a:r>
              <a:rPr lang="en-US" sz="2400" dirty="0" err="1">
                <a:latin typeface="Times New Roman" pitchFamily="18" charset="0"/>
              </a:rPr>
              <a:t>Tarif</a:t>
            </a:r>
            <a:r>
              <a:rPr lang="en-US" sz="2400" dirty="0">
                <a:latin typeface="Times New Roman" pitchFamily="18" charset="0"/>
              </a:rPr>
              <a:t> à </a:t>
            </a:r>
            <a:r>
              <a:rPr lang="en-US" sz="2400" dirty="0" err="1">
                <a:latin typeface="Times New Roman" pitchFamily="18" charset="0"/>
              </a:rPr>
              <a:t>postes</a:t>
            </a:r>
            <a:r>
              <a:rPr lang="en-US" sz="2400" dirty="0">
                <a:latin typeface="Times New Roman" pitchFamily="18" charset="0"/>
              </a:rPr>
              <a:t> </a:t>
            </a:r>
            <a:r>
              <a:rPr lang="en-US" sz="2400" dirty="0" err="1">
                <a:latin typeface="Times New Roman" pitchFamily="18" charset="0"/>
              </a:rPr>
              <a:t>horaires</a:t>
            </a:r>
            <a:r>
              <a:rPr lang="en-US" sz="2400" dirty="0">
                <a:latin typeface="Times New Roman" pitchFamily="18" charset="0"/>
              </a:rPr>
              <a:t> : </a:t>
            </a:r>
            <a:r>
              <a:rPr lang="en-US" sz="2800" dirty="0">
                <a:latin typeface="Times New Roman" pitchFamily="18" charset="0"/>
              </a:rPr>
              <a:t>P</a:t>
            </a:r>
            <a:r>
              <a:rPr lang="en-US" sz="2400" dirty="0">
                <a:latin typeface="Times New Roman" pitchFamily="18" charset="0"/>
              </a:rPr>
              <a:t>r</a:t>
            </a:r>
            <a:r>
              <a:rPr lang="fr-FR" sz="2400" dirty="0" err="1">
                <a:latin typeface="Times New Roman" pitchFamily="18" charset="0"/>
              </a:rPr>
              <a:t>éduite</a:t>
            </a:r>
            <a:r>
              <a:rPr lang="en-US" sz="2400" dirty="0">
                <a:latin typeface="Times New Roman" pitchFamily="18" charset="0"/>
              </a:rPr>
              <a:t> </a:t>
            </a:r>
            <a:r>
              <a:rPr lang="en-US" sz="2400" dirty="0">
                <a:solidFill>
                  <a:srgbClr val="FF3300"/>
                </a:solidFill>
                <a:latin typeface="Times New Roman" pitchFamily="18" charset="0"/>
              </a:rPr>
              <a:t>X</a:t>
            </a:r>
            <a:r>
              <a:rPr lang="en-US" sz="2400" dirty="0">
                <a:latin typeface="Times New Roman" pitchFamily="18" charset="0"/>
              </a:rPr>
              <a:t> </a:t>
            </a:r>
            <a:r>
              <a:rPr lang="en-US" sz="2400" dirty="0" err="1">
                <a:latin typeface="Times New Roman" pitchFamily="18" charset="0"/>
              </a:rPr>
              <a:t>Redevance</a:t>
            </a:r>
            <a:endParaRPr lang="fr-FR" sz="2400" dirty="0">
              <a:latin typeface="Times New Roman" pitchFamily="18" charset="0"/>
            </a:endParaRPr>
          </a:p>
        </p:txBody>
      </p:sp>
      <p:sp>
        <p:nvSpPr>
          <p:cNvPr id="42002" name="Text Box 18"/>
          <p:cNvSpPr txBox="1">
            <a:spLocks noChangeArrowheads="1"/>
          </p:cNvSpPr>
          <p:nvPr/>
        </p:nvSpPr>
        <p:spPr bwMode="auto">
          <a:xfrm>
            <a:off x="642910" y="4000504"/>
            <a:ext cx="1600200" cy="457200"/>
          </a:xfrm>
          <a:prstGeom prst="rect">
            <a:avLst/>
          </a:prstGeom>
          <a:noFill/>
          <a:ln w="9525">
            <a:noFill/>
            <a:miter lim="800000"/>
            <a:headEnd/>
            <a:tailEnd/>
          </a:ln>
        </p:spPr>
        <p:txBody>
          <a:bodyPr>
            <a:spAutoFit/>
          </a:bodyPr>
          <a:lstStyle/>
          <a:p>
            <a:pPr algn="l">
              <a:spcBef>
                <a:spcPct val="50000"/>
              </a:spcBef>
            </a:pPr>
            <a:r>
              <a:rPr lang="en-US" sz="2400" b="1" dirty="0">
                <a:solidFill>
                  <a:srgbClr val="3399FF"/>
                </a:solidFill>
                <a:latin typeface="Times New Roman" pitchFamily="18" charset="0"/>
              </a:rPr>
              <a:t>Avec :</a:t>
            </a:r>
            <a:endParaRPr lang="fr-FR" sz="2400" b="1" dirty="0">
              <a:solidFill>
                <a:srgbClr val="3399FF"/>
              </a:solidFill>
              <a:latin typeface="Times New Roman" pitchFamily="18" charset="0"/>
            </a:endParaRPr>
          </a:p>
        </p:txBody>
      </p:sp>
      <p:sp>
        <p:nvSpPr>
          <p:cNvPr id="42003" name="Text Box 19"/>
          <p:cNvSpPr txBox="1">
            <a:spLocks noChangeArrowheads="1"/>
          </p:cNvSpPr>
          <p:nvPr/>
        </p:nvSpPr>
        <p:spPr bwMode="auto">
          <a:xfrm>
            <a:off x="304800" y="4419600"/>
            <a:ext cx="8839200" cy="1015663"/>
          </a:xfrm>
          <a:prstGeom prst="rect">
            <a:avLst/>
          </a:prstGeom>
          <a:noFill/>
          <a:ln w="9525">
            <a:noFill/>
            <a:miter lim="800000"/>
            <a:headEnd/>
            <a:tailEnd/>
          </a:ln>
        </p:spPr>
        <p:txBody>
          <a:bodyPr>
            <a:spAutoFit/>
          </a:bodyPr>
          <a:lstStyle/>
          <a:p>
            <a:pPr algn="l">
              <a:spcBef>
                <a:spcPct val="50000"/>
              </a:spcBef>
            </a:pPr>
            <a:r>
              <a:rPr lang="fr-FR" sz="2400" b="1" dirty="0">
                <a:latin typeface="Times New Roman" pitchFamily="18" charset="0"/>
              </a:rPr>
              <a:t>L</a:t>
            </a:r>
            <a:r>
              <a:rPr lang="en-US" sz="2400" b="1" dirty="0">
                <a:latin typeface="Times New Roman" pitchFamily="18" charset="0"/>
              </a:rPr>
              <a:t>a</a:t>
            </a:r>
            <a:r>
              <a:rPr lang="fr-FR" sz="2400" b="1" dirty="0">
                <a:latin typeface="Times New Roman" pitchFamily="18" charset="0"/>
              </a:rPr>
              <a:t> </a:t>
            </a:r>
            <a:r>
              <a:rPr lang="fr-FR" sz="2400" b="1" dirty="0" err="1">
                <a:latin typeface="Times New Roman" pitchFamily="18" charset="0"/>
              </a:rPr>
              <a:t>puiss</a:t>
            </a:r>
            <a:r>
              <a:rPr lang="en-US" sz="2400" b="1" dirty="0" err="1">
                <a:latin typeface="Times New Roman" pitchFamily="18" charset="0"/>
              </a:rPr>
              <a:t>ance</a:t>
            </a:r>
            <a:r>
              <a:rPr lang="en-US" sz="2400" b="1" dirty="0">
                <a:latin typeface="Times New Roman" pitchFamily="18" charset="0"/>
              </a:rPr>
              <a:t> </a:t>
            </a:r>
            <a:r>
              <a:rPr lang="en-US" sz="2400" b="1" dirty="0" err="1">
                <a:latin typeface="Times New Roman" pitchFamily="18" charset="0"/>
              </a:rPr>
              <a:t>réduite</a:t>
            </a:r>
            <a:r>
              <a:rPr lang="en-US" sz="2400" dirty="0">
                <a:latin typeface="Times New Roman" pitchFamily="18" charset="0"/>
              </a:rPr>
              <a:t> : </a:t>
            </a:r>
          </a:p>
          <a:p>
            <a:pPr algn="l">
              <a:spcBef>
                <a:spcPct val="50000"/>
              </a:spcBef>
            </a:pPr>
            <a:r>
              <a:rPr lang="en-US" sz="2400" dirty="0" smtClean="0">
                <a:latin typeface="Times New Roman" pitchFamily="18" charset="0"/>
              </a:rPr>
              <a:t>Pr </a:t>
            </a:r>
            <a:r>
              <a:rPr lang="en-US" sz="2400" dirty="0">
                <a:latin typeface="Times New Roman" pitchFamily="18" charset="0"/>
              </a:rPr>
              <a:t>= 0,2*</a:t>
            </a:r>
            <a:r>
              <a:rPr lang="en-US" sz="2400" dirty="0" err="1">
                <a:latin typeface="Times New Roman" pitchFamily="18" charset="0"/>
              </a:rPr>
              <a:t>Pj</a:t>
            </a:r>
            <a:r>
              <a:rPr lang="en-US" sz="2400" dirty="0">
                <a:latin typeface="Times New Roman" pitchFamily="18" charset="0"/>
              </a:rPr>
              <a:t> + 0,4*</a:t>
            </a:r>
            <a:r>
              <a:rPr lang="en-US" sz="2400" dirty="0" err="1">
                <a:latin typeface="Times New Roman" pitchFamily="18" charset="0"/>
              </a:rPr>
              <a:t>Pph</a:t>
            </a:r>
            <a:r>
              <a:rPr lang="en-US" sz="2400" dirty="0">
                <a:latin typeface="Times New Roman" pitchFamily="18" charset="0"/>
              </a:rPr>
              <a:t> + 0,3*</a:t>
            </a:r>
            <a:r>
              <a:rPr lang="en-US" sz="2400" dirty="0" err="1">
                <a:latin typeface="Times New Roman" pitchFamily="18" charset="0"/>
              </a:rPr>
              <a:t>Ppe</a:t>
            </a:r>
            <a:r>
              <a:rPr lang="en-US" sz="2400" dirty="0">
                <a:latin typeface="Times New Roman" pitchFamily="18" charset="0"/>
              </a:rPr>
              <a:t> + </a:t>
            </a:r>
            <a:r>
              <a:rPr lang="en-US" sz="2400" dirty="0" smtClean="0">
                <a:latin typeface="Times New Roman" pitchFamily="18" charset="0"/>
              </a:rPr>
              <a:t>0,1*Ps</a:t>
            </a:r>
            <a:endParaRPr lang="fr-FR" sz="2400" dirty="0">
              <a:latin typeface="Times New Roman" pitchFamily="18" charset="0"/>
            </a:endParaRPr>
          </a:p>
        </p:txBody>
      </p:sp>
      <p:sp>
        <p:nvSpPr>
          <p:cNvPr id="16" name="Text Box 3"/>
          <p:cNvSpPr txBox="1">
            <a:spLocks noChangeArrowheads="1"/>
          </p:cNvSpPr>
          <p:nvPr/>
        </p:nvSpPr>
        <p:spPr bwMode="auto">
          <a:xfrm>
            <a:off x="714348" y="928670"/>
            <a:ext cx="4038600" cy="400110"/>
          </a:xfrm>
          <a:prstGeom prst="rect">
            <a:avLst/>
          </a:prstGeom>
          <a:noFill/>
          <a:ln w="9525">
            <a:noFill/>
            <a:miter lim="800000"/>
            <a:headEnd/>
            <a:tailEnd/>
          </a:ln>
        </p:spPr>
        <p:txBody>
          <a:bodyPr>
            <a:spAutoFit/>
          </a:bodyPr>
          <a:lstStyle/>
          <a:p>
            <a:pPr algn="l">
              <a:spcBef>
                <a:spcPct val="50000"/>
              </a:spcBef>
            </a:pPr>
            <a:r>
              <a:rPr lang="en-US" u="sng" dirty="0">
                <a:latin typeface="Times New Roman" pitchFamily="18" charset="0"/>
              </a:rPr>
              <a:t>Haute et </a:t>
            </a:r>
            <a:r>
              <a:rPr lang="en-US" u="sng" dirty="0" err="1">
                <a:latin typeface="Times New Roman" pitchFamily="18" charset="0"/>
              </a:rPr>
              <a:t>Moyenne</a:t>
            </a:r>
            <a:r>
              <a:rPr lang="en-US" u="sng" dirty="0">
                <a:latin typeface="Times New Roman" pitchFamily="18" charset="0"/>
              </a:rPr>
              <a:t> tension :</a:t>
            </a:r>
            <a:endParaRPr lang="fr-FR" u="sng" dirty="0">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5"/>
          <p:cNvSpPr txBox="1">
            <a:spLocks noChangeArrowheads="1"/>
          </p:cNvSpPr>
          <p:nvPr/>
        </p:nvSpPr>
        <p:spPr bwMode="auto">
          <a:xfrm>
            <a:off x="899592" y="1052736"/>
            <a:ext cx="6072230" cy="369332"/>
          </a:xfrm>
          <a:prstGeom prst="rect">
            <a:avLst/>
          </a:prstGeom>
          <a:noFill/>
          <a:ln w="9525">
            <a:noFill/>
            <a:miter lim="800000"/>
            <a:headEnd/>
            <a:tailEnd/>
          </a:ln>
        </p:spPr>
        <p:txBody>
          <a:bodyPr wrap="square">
            <a:spAutoFit/>
          </a:bodyPr>
          <a:lstStyle/>
          <a:p>
            <a:pPr algn="l">
              <a:spcBef>
                <a:spcPct val="50000"/>
              </a:spcBef>
            </a:pPr>
            <a:r>
              <a:rPr lang="en-US" b="1" u="sng" cap="all" dirty="0" smtClean="0">
                <a:solidFill>
                  <a:srgbClr val="3399FF"/>
                </a:solidFill>
              </a:rPr>
              <a:t>Repartition de la </a:t>
            </a:r>
            <a:r>
              <a:rPr lang="en-US" b="1" u="sng" cap="all" dirty="0" err="1" smtClean="0">
                <a:solidFill>
                  <a:srgbClr val="3399FF"/>
                </a:solidFill>
              </a:rPr>
              <a:t>consommation</a:t>
            </a:r>
            <a:endParaRPr lang="fr-FR" b="1" u="sng" dirty="0">
              <a:solidFill>
                <a:srgbClr val="3399FF"/>
              </a:solidFill>
            </a:endParaRPr>
          </a:p>
        </p:txBody>
      </p:sp>
      <p:graphicFrame>
        <p:nvGraphicFramePr>
          <p:cNvPr id="15" name="Tableau 14"/>
          <p:cNvGraphicFramePr>
            <a:graphicFrameLocks noGrp="1"/>
          </p:cNvGraphicFramePr>
          <p:nvPr/>
        </p:nvGraphicFramePr>
        <p:xfrm>
          <a:off x="0" y="1628800"/>
          <a:ext cx="4248472" cy="2675682"/>
        </p:xfrm>
        <a:graphic>
          <a:graphicData uri="http://schemas.openxmlformats.org/drawingml/2006/table">
            <a:tbl>
              <a:tblPr/>
              <a:tblGrid>
                <a:gridCol w="3199467"/>
                <a:gridCol w="1049005"/>
              </a:tblGrid>
              <a:tr h="401622">
                <a:tc gridSpan="2">
                  <a:txBody>
                    <a:bodyPr/>
                    <a:lstStyle/>
                    <a:p>
                      <a:pPr algn="ctr">
                        <a:lnSpc>
                          <a:spcPct val="115000"/>
                        </a:lnSpc>
                        <a:spcAft>
                          <a:spcPts val="0"/>
                        </a:spcAft>
                      </a:pPr>
                      <a:r>
                        <a:rPr lang="fr-FR" sz="2000" dirty="0" smtClean="0">
                          <a:latin typeface="Arial"/>
                          <a:ea typeface="Times New Roman"/>
                          <a:cs typeface="Arial"/>
                        </a:rPr>
                        <a:t>Septembre </a:t>
                      </a:r>
                      <a:r>
                        <a:rPr lang="fr-FR" sz="2000" dirty="0">
                          <a:latin typeface="Arial"/>
                          <a:ea typeface="Times New Roman"/>
                          <a:cs typeface="Arial"/>
                        </a:rPr>
                        <a:t>à Mai</a:t>
                      </a:r>
                      <a:endParaRPr lang="fr-FR" sz="20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fr-FR"/>
                    </a:p>
                  </a:txBody>
                  <a:tcPr/>
                </a:tc>
              </a:tr>
              <a:tr h="368154">
                <a:tc>
                  <a:txBody>
                    <a:bodyPr/>
                    <a:lstStyle/>
                    <a:p>
                      <a:pPr>
                        <a:lnSpc>
                          <a:spcPct val="115000"/>
                        </a:lnSpc>
                      </a:pPr>
                      <a:endParaRPr lang="fr-FR" sz="20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fr-FR" sz="20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622">
                <a:tc>
                  <a:txBody>
                    <a:bodyPr/>
                    <a:lstStyle/>
                    <a:p>
                      <a:pPr algn="ctr">
                        <a:lnSpc>
                          <a:spcPct val="115000"/>
                        </a:lnSpc>
                        <a:spcAft>
                          <a:spcPts val="0"/>
                        </a:spcAft>
                      </a:pPr>
                      <a:r>
                        <a:rPr lang="fr-FR" sz="2000" dirty="0">
                          <a:latin typeface="Arial"/>
                          <a:ea typeface="Times New Roman"/>
                          <a:cs typeface="Arial"/>
                        </a:rPr>
                        <a:t>Répartition de la consommation</a:t>
                      </a:r>
                      <a:endParaRPr lang="fr-FR" sz="20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fr-FR" sz="2000">
                          <a:latin typeface="Arial"/>
                          <a:ea typeface="Times New Roman"/>
                          <a:cs typeface="Arial"/>
                        </a:rPr>
                        <a:t>%</a:t>
                      </a:r>
                      <a:endParaRPr lang="fr-FR" sz="200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01622">
                <a:tc>
                  <a:txBody>
                    <a:bodyPr/>
                    <a:lstStyle/>
                    <a:p>
                      <a:pPr algn="ctr">
                        <a:lnSpc>
                          <a:spcPct val="115000"/>
                        </a:lnSpc>
                        <a:spcAft>
                          <a:spcPts val="0"/>
                        </a:spcAft>
                      </a:pPr>
                      <a:r>
                        <a:rPr lang="fr-FR" sz="2000" dirty="0">
                          <a:latin typeface="Arial"/>
                          <a:ea typeface="Times New Roman"/>
                          <a:cs typeface="Arial"/>
                        </a:rPr>
                        <a:t>Jour</a:t>
                      </a:r>
                      <a:endParaRPr lang="fr-FR" sz="20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2000">
                          <a:latin typeface="Arial"/>
                          <a:ea typeface="Times New Roman"/>
                          <a:cs typeface="Arial"/>
                        </a:rPr>
                        <a:t>69,1%</a:t>
                      </a:r>
                      <a:endParaRPr lang="fr-FR" sz="200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401622">
                <a:tc>
                  <a:txBody>
                    <a:bodyPr/>
                    <a:lstStyle/>
                    <a:p>
                      <a:pPr algn="ctr">
                        <a:lnSpc>
                          <a:spcPct val="115000"/>
                        </a:lnSpc>
                        <a:spcAft>
                          <a:spcPts val="0"/>
                        </a:spcAft>
                      </a:pPr>
                      <a:r>
                        <a:rPr lang="fr-FR" sz="2000" dirty="0">
                          <a:latin typeface="Arial"/>
                          <a:ea typeface="Times New Roman"/>
                          <a:cs typeface="Arial"/>
                        </a:rPr>
                        <a:t>Pointe</a:t>
                      </a:r>
                      <a:endParaRPr lang="fr-FR" sz="20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2000" dirty="0">
                          <a:latin typeface="Arial"/>
                          <a:ea typeface="Times New Roman"/>
                          <a:cs typeface="Arial"/>
                        </a:rPr>
                        <a:t>3,5%</a:t>
                      </a:r>
                      <a:endParaRPr lang="fr-FR" sz="20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401622">
                <a:tc>
                  <a:txBody>
                    <a:bodyPr/>
                    <a:lstStyle/>
                    <a:p>
                      <a:pPr algn="ctr">
                        <a:lnSpc>
                          <a:spcPct val="115000"/>
                        </a:lnSpc>
                        <a:spcAft>
                          <a:spcPts val="0"/>
                        </a:spcAft>
                      </a:pPr>
                      <a:r>
                        <a:rPr lang="fr-FR" sz="2000" dirty="0">
                          <a:latin typeface="Arial"/>
                          <a:ea typeface="Times New Roman"/>
                          <a:cs typeface="Arial"/>
                        </a:rPr>
                        <a:t>Nuit</a:t>
                      </a:r>
                      <a:endParaRPr lang="fr-FR" sz="20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2000" dirty="0">
                          <a:latin typeface="Arial"/>
                          <a:ea typeface="Times New Roman"/>
                          <a:cs typeface="Arial"/>
                        </a:rPr>
                        <a:t>27,4%</a:t>
                      </a:r>
                      <a:endParaRPr lang="fr-FR" sz="20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bl>
          </a:graphicData>
        </a:graphic>
      </p:graphicFrame>
      <p:graphicFrame>
        <p:nvGraphicFramePr>
          <p:cNvPr id="17" name="Tableau 16"/>
          <p:cNvGraphicFramePr>
            <a:graphicFrameLocks noGrp="1"/>
          </p:cNvGraphicFramePr>
          <p:nvPr/>
        </p:nvGraphicFramePr>
        <p:xfrm>
          <a:off x="5076056" y="1556792"/>
          <a:ext cx="3086100" cy="2733748"/>
        </p:xfrm>
        <a:graphic>
          <a:graphicData uri="http://schemas.openxmlformats.org/drawingml/2006/table">
            <a:tbl>
              <a:tblPr/>
              <a:tblGrid>
                <a:gridCol w="2324100"/>
                <a:gridCol w="762000"/>
              </a:tblGrid>
              <a:tr h="345462">
                <a:tc gridSpan="2">
                  <a:txBody>
                    <a:bodyPr/>
                    <a:lstStyle/>
                    <a:p>
                      <a:pPr algn="ctr">
                        <a:lnSpc>
                          <a:spcPct val="115000"/>
                        </a:lnSpc>
                        <a:spcAft>
                          <a:spcPts val="0"/>
                        </a:spcAft>
                      </a:pPr>
                      <a:r>
                        <a:rPr lang="fr-FR" sz="1800" dirty="0">
                          <a:latin typeface="Arial"/>
                          <a:ea typeface="Times New Roman"/>
                          <a:cs typeface="Arial"/>
                        </a:rPr>
                        <a:t>Juin à Aout</a:t>
                      </a:r>
                      <a:endParaRPr lang="fr-FR" sz="18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fr-FR"/>
                    </a:p>
                  </a:txBody>
                  <a:tcPr/>
                </a:tc>
              </a:tr>
              <a:tr h="375502">
                <a:tc>
                  <a:txBody>
                    <a:bodyPr/>
                    <a:lstStyle/>
                    <a:p>
                      <a:pPr>
                        <a:lnSpc>
                          <a:spcPct val="115000"/>
                        </a:lnSpc>
                      </a:pPr>
                      <a:endParaRPr lang="fr-FR" sz="18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fr-FR" sz="18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5462">
                <a:tc>
                  <a:txBody>
                    <a:bodyPr/>
                    <a:lstStyle/>
                    <a:p>
                      <a:pPr algn="ctr">
                        <a:lnSpc>
                          <a:spcPct val="115000"/>
                        </a:lnSpc>
                        <a:spcAft>
                          <a:spcPts val="0"/>
                        </a:spcAft>
                      </a:pPr>
                      <a:r>
                        <a:rPr lang="fr-FR" sz="1800" dirty="0">
                          <a:latin typeface="Arial"/>
                          <a:ea typeface="Times New Roman"/>
                          <a:cs typeface="Arial"/>
                        </a:rPr>
                        <a:t>Répartition de la consommation</a:t>
                      </a:r>
                      <a:endParaRPr lang="fr-FR" sz="18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fr-FR" sz="1800">
                          <a:latin typeface="Arial"/>
                          <a:ea typeface="Times New Roman"/>
                          <a:cs typeface="Arial"/>
                        </a:rPr>
                        <a:t>%</a:t>
                      </a:r>
                      <a:endParaRPr lang="fr-FR" sz="180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45462">
                <a:tc>
                  <a:txBody>
                    <a:bodyPr/>
                    <a:lstStyle/>
                    <a:p>
                      <a:pPr algn="ctr">
                        <a:lnSpc>
                          <a:spcPct val="115000"/>
                        </a:lnSpc>
                        <a:spcAft>
                          <a:spcPts val="0"/>
                        </a:spcAft>
                      </a:pPr>
                      <a:r>
                        <a:rPr lang="fr-FR" sz="1800" dirty="0">
                          <a:latin typeface="Arial"/>
                          <a:ea typeface="Times New Roman"/>
                          <a:cs typeface="Arial"/>
                        </a:rPr>
                        <a:t>Jour</a:t>
                      </a:r>
                      <a:endParaRPr lang="fr-FR" sz="18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1800">
                          <a:latin typeface="Arial"/>
                          <a:ea typeface="Times New Roman"/>
                          <a:cs typeface="Arial"/>
                        </a:rPr>
                        <a:t>43,0%</a:t>
                      </a:r>
                      <a:endParaRPr lang="fr-FR" sz="180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45462">
                <a:tc>
                  <a:txBody>
                    <a:bodyPr/>
                    <a:lstStyle/>
                    <a:p>
                      <a:pPr algn="ctr">
                        <a:lnSpc>
                          <a:spcPct val="115000"/>
                        </a:lnSpc>
                        <a:spcAft>
                          <a:spcPts val="0"/>
                        </a:spcAft>
                      </a:pPr>
                      <a:r>
                        <a:rPr lang="fr-FR" sz="1800" dirty="0">
                          <a:latin typeface="Arial"/>
                          <a:ea typeface="Times New Roman"/>
                          <a:cs typeface="Arial"/>
                        </a:rPr>
                        <a:t>Pointe</a:t>
                      </a:r>
                      <a:endParaRPr lang="fr-FR" sz="18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1800">
                          <a:latin typeface="Arial"/>
                          <a:ea typeface="Times New Roman"/>
                          <a:cs typeface="Arial"/>
                        </a:rPr>
                        <a:t>20,2%</a:t>
                      </a:r>
                      <a:endParaRPr lang="fr-FR" sz="180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45462">
                <a:tc>
                  <a:txBody>
                    <a:bodyPr/>
                    <a:lstStyle/>
                    <a:p>
                      <a:pPr algn="ctr">
                        <a:lnSpc>
                          <a:spcPct val="115000"/>
                        </a:lnSpc>
                        <a:spcAft>
                          <a:spcPts val="0"/>
                        </a:spcAft>
                      </a:pPr>
                      <a:r>
                        <a:rPr lang="fr-FR" sz="1800" dirty="0">
                          <a:latin typeface="Arial"/>
                          <a:ea typeface="Times New Roman"/>
                          <a:cs typeface="Arial"/>
                        </a:rPr>
                        <a:t>Soir</a:t>
                      </a:r>
                      <a:endParaRPr lang="fr-FR" sz="18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1800" dirty="0">
                          <a:latin typeface="Arial"/>
                          <a:ea typeface="Times New Roman"/>
                          <a:cs typeface="Arial"/>
                        </a:rPr>
                        <a:t>5,1%</a:t>
                      </a:r>
                      <a:endParaRPr lang="fr-FR" sz="18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45462">
                <a:tc>
                  <a:txBody>
                    <a:bodyPr/>
                    <a:lstStyle/>
                    <a:p>
                      <a:pPr algn="ctr">
                        <a:lnSpc>
                          <a:spcPct val="115000"/>
                        </a:lnSpc>
                        <a:spcAft>
                          <a:spcPts val="0"/>
                        </a:spcAft>
                      </a:pPr>
                      <a:r>
                        <a:rPr lang="fr-FR" sz="1800" dirty="0">
                          <a:latin typeface="Arial"/>
                          <a:ea typeface="Times New Roman"/>
                          <a:cs typeface="Arial"/>
                        </a:rPr>
                        <a:t>Nuit</a:t>
                      </a:r>
                      <a:endParaRPr lang="fr-FR" sz="1800" dirty="0">
                        <a:latin typeface="Calibri"/>
                        <a:ea typeface="Calibri"/>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fr-FR" sz="1800" dirty="0">
                          <a:latin typeface="Arial"/>
                          <a:ea typeface="Times New Roman"/>
                          <a:cs typeface="Arial"/>
                        </a:rPr>
                        <a:t>31,7%</a:t>
                      </a:r>
                      <a:endParaRPr lang="fr-FR" sz="1800" dirty="0">
                        <a:latin typeface="Calibri"/>
                        <a:ea typeface="Calibri"/>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bl>
          </a:graphicData>
        </a:graphic>
      </p:graphicFrame>
      <p:graphicFrame>
        <p:nvGraphicFramePr>
          <p:cNvPr id="18" name="Tableau 17"/>
          <p:cNvGraphicFramePr>
            <a:graphicFrameLocks noGrp="1"/>
          </p:cNvGraphicFramePr>
          <p:nvPr/>
        </p:nvGraphicFramePr>
        <p:xfrm>
          <a:off x="251520" y="5085184"/>
          <a:ext cx="8136903" cy="946404"/>
        </p:xfrm>
        <a:graphic>
          <a:graphicData uri="http://schemas.openxmlformats.org/drawingml/2006/table">
            <a:tbl>
              <a:tblPr/>
              <a:tblGrid>
                <a:gridCol w="1744820"/>
                <a:gridCol w="1543496"/>
                <a:gridCol w="1845483"/>
                <a:gridCol w="1442832"/>
                <a:gridCol w="1560272"/>
              </a:tblGrid>
              <a:tr h="197963">
                <a:tc>
                  <a:txBody>
                    <a:bodyPr/>
                    <a:lstStyle/>
                    <a:p>
                      <a:pPr algn="ctr">
                        <a:lnSpc>
                          <a:spcPct val="115000"/>
                        </a:lnSpc>
                        <a:spcAft>
                          <a:spcPts val="0"/>
                        </a:spcAft>
                      </a:pPr>
                      <a:r>
                        <a:rPr lang="fr-FR" sz="1800" dirty="0">
                          <a:latin typeface="Arial"/>
                          <a:ea typeface="Times New Roman"/>
                          <a:cs typeface="Arial"/>
                        </a:rPr>
                        <a:t>Réduite (kW)</a:t>
                      </a:r>
                      <a:endParaRPr lang="fr-FR" sz="1800" dirty="0">
                        <a:latin typeface="Calibri"/>
                        <a:ea typeface="Calibri"/>
                        <a:cs typeface="Arial"/>
                      </a:endParaRPr>
                    </a:p>
                  </a:txBody>
                  <a:tcPr marL="43992" marR="43992"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800" dirty="0">
                          <a:latin typeface="Arial"/>
                          <a:ea typeface="Times New Roman"/>
                          <a:cs typeface="Arial"/>
                        </a:rPr>
                        <a:t>Pointe Hiver (kW)</a:t>
                      </a:r>
                      <a:endParaRPr lang="fr-FR" sz="1800" dirty="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800" dirty="0">
                          <a:latin typeface="Arial"/>
                          <a:ea typeface="Times New Roman"/>
                          <a:cs typeface="Arial"/>
                        </a:rPr>
                        <a:t>Soir (kW)</a:t>
                      </a:r>
                      <a:endParaRPr lang="fr-FR" sz="1800" dirty="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800" dirty="0">
                          <a:latin typeface="Arial"/>
                          <a:ea typeface="Times New Roman"/>
                          <a:cs typeface="Arial"/>
                        </a:rPr>
                        <a:t>Pointe Eté (kW)</a:t>
                      </a:r>
                      <a:endParaRPr lang="fr-FR" sz="1800" dirty="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800" dirty="0">
                          <a:latin typeface="Arial"/>
                          <a:ea typeface="Times New Roman"/>
                          <a:cs typeface="Arial"/>
                        </a:rPr>
                        <a:t>Jour (kW)</a:t>
                      </a:r>
                      <a:endParaRPr lang="fr-FR" sz="1800" dirty="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963">
                <a:tc>
                  <a:txBody>
                    <a:bodyPr/>
                    <a:lstStyle/>
                    <a:p>
                      <a:pPr algn="ctr">
                        <a:lnSpc>
                          <a:spcPct val="115000"/>
                        </a:lnSpc>
                        <a:spcAft>
                          <a:spcPts val="0"/>
                        </a:spcAft>
                      </a:pPr>
                      <a:r>
                        <a:rPr lang="fr-FR" sz="1800" b="1" dirty="0">
                          <a:latin typeface="Arial"/>
                          <a:ea typeface="Times New Roman"/>
                          <a:cs typeface="Arial"/>
                        </a:rPr>
                        <a:t>565</a:t>
                      </a:r>
                      <a:endParaRPr lang="fr-FR" sz="1800" dirty="0">
                        <a:latin typeface="Calibri"/>
                        <a:ea typeface="Calibri"/>
                        <a:cs typeface="Arial"/>
                      </a:endParaRPr>
                    </a:p>
                  </a:txBody>
                  <a:tcPr marL="43992" marR="43992"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fr-FR" sz="1800" dirty="0">
                          <a:latin typeface="Arial"/>
                          <a:ea typeface="Times New Roman"/>
                          <a:cs typeface="Arial"/>
                        </a:rPr>
                        <a:t>500</a:t>
                      </a:r>
                      <a:endParaRPr lang="fr-FR" sz="1800" dirty="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fr-FR" sz="1800">
                          <a:latin typeface="Arial"/>
                          <a:ea typeface="Times New Roman"/>
                          <a:cs typeface="Arial"/>
                        </a:rPr>
                        <a:t>400</a:t>
                      </a:r>
                      <a:endParaRPr lang="fr-FR" sz="180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fr-FR" sz="1800">
                          <a:latin typeface="Arial"/>
                          <a:ea typeface="Times New Roman"/>
                          <a:cs typeface="Arial"/>
                        </a:rPr>
                        <a:t>650</a:t>
                      </a:r>
                      <a:endParaRPr lang="fr-FR" sz="180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fr-FR" sz="1800" dirty="0">
                          <a:latin typeface="Arial"/>
                          <a:ea typeface="Times New Roman"/>
                          <a:cs typeface="Arial"/>
                        </a:rPr>
                        <a:t>650</a:t>
                      </a:r>
                      <a:endParaRPr lang="fr-FR" sz="1800" dirty="0">
                        <a:latin typeface="Calibri"/>
                        <a:ea typeface="Calibri"/>
                        <a:cs typeface="Arial"/>
                      </a:endParaRPr>
                    </a:p>
                  </a:txBody>
                  <a:tcPr marL="43992" marR="43992"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r>
            </a:tbl>
          </a:graphicData>
        </a:graphic>
      </p:graphicFrame>
      <p:sp>
        <p:nvSpPr>
          <p:cNvPr id="19" name="Text Box 5"/>
          <p:cNvSpPr txBox="1">
            <a:spLocks noChangeArrowheads="1"/>
          </p:cNvSpPr>
          <p:nvPr/>
        </p:nvSpPr>
        <p:spPr bwMode="auto">
          <a:xfrm>
            <a:off x="1331640" y="4653136"/>
            <a:ext cx="6072230" cy="369332"/>
          </a:xfrm>
          <a:prstGeom prst="rect">
            <a:avLst/>
          </a:prstGeom>
          <a:noFill/>
          <a:ln w="9525">
            <a:noFill/>
            <a:miter lim="800000"/>
            <a:headEnd/>
            <a:tailEnd/>
          </a:ln>
        </p:spPr>
        <p:txBody>
          <a:bodyPr wrap="square">
            <a:spAutoFit/>
          </a:bodyPr>
          <a:lstStyle/>
          <a:p>
            <a:pPr algn="l">
              <a:spcBef>
                <a:spcPct val="50000"/>
              </a:spcBef>
            </a:pPr>
            <a:r>
              <a:rPr lang="en-US" b="1" u="sng" cap="all" dirty="0" smtClean="0">
                <a:solidFill>
                  <a:srgbClr val="3399FF"/>
                </a:solidFill>
              </a:rPr>
              <a:t>PUISSANCE SOUSCRITE de </a:t>
            </a:r>
            <a:r>
              <a:rPr lang="en-US" b="1" u="sng" cap="all" dirty="0" err="1" smtClean="0">
                <a:solidFill>
                  <a:srgbClr val="3399FF"/>
                </a:solidFill>
              </a:rPr>
              <a:t>vacpa</a:t>
            </a:r>
            <a:endParaRPr lang="fr-FR" b="1" u="sng" dirty="0">
              <a:solidFill>
                <a:srgbClr val="3399FF"/>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2"/>
          <p:cNvSpPr txBox="1">
            <a:spLocks noChangeArrowheads="1"/>
          </p:cNvSpPr>
          <p:nvPr/>
        </p:nvSpPr>
        <p:spPr bwMode="auto">
          <a:xfrm>
            <a:off x="642910" y="500042"/>
            <a:ext cx="7961538" cy="461665"/>
          </a:xfrm>
          <a:prstGeom prst="rect">
            <a:avLst/>
          </a:prstGeom>
          <a:noFill/>
          <a:ln w="9525">
            <a:noFill/>
            <a:miter lim="800000"/>
            <a:headEnd/>
            <a:tailEnd/>
          </a:ln>
        </p:spPr>
        <p:txBody>
          <a:bodyPr wrap="square">
            <a:spAutoFit/>
          </a:bodyPr>
          <a:lstStyle/>
          <a:p>
            <a:pPr algn="l">
              <a:spcBef>
                <a:spcPct val="50000"/>
              </a:spcBef>
            </a:pPr>
            <a:r>
              <a:rPr lang="fr-FR" sz="2400" b="1" dirty="0" smtClean="0">
                <a:latin typeface="Times New Roman" pitchFamily="18" charset="0"/>
              </a:rPr>
              <a:t>Gain sur la facture énergétique</a:t>
            </a:r>
            <a:r>
              <a:rPr lang="en-US" sz="2400" b="1" dirty="0" smtClean="0">
                <a:latin typeface="Times New Roman" pitchFamily="18" charset="0"/>
              </a:rPr>
              <a:t>: </a:t>
            </a:r>
            <a:r>
              <a:rPr lang="en-US" sz="2400" b="1" dirty="0" err="1" smtClean="0">
                <a:latin typeface="Times New Roman" pitchFamily="18" charset="0"/>
              </a:rPr>
              <a:t>Révision</a:t>
            </a:r>
            <a:r>
              <a:rPr lang="en-US" sz="2400" b="1" dirty="0" smtClean="0">
                <a:latin typeface="Times New Roman" pitchFamily="18" charset="0"/>
              </a:rPr>
              <a:t> du </a:t>
            </a:r>
            <a:r>
              <a:rPr lang="en-US" sz="2400" b="1" dirty="0" err="1" smtClean="0">
                <a:latin typeface="Times New Roman" pitchFamily="18" charset="0"/>
              </a:rPr>
              <a:t>contrat</a:t>
            </a:r>
            <a:r>
              <a:rPr lang="fr-FR" sz="2400" b="1" dirty="0" smtClean="0">
                <a:latin typeface="Times New Roman" pitchFamily="18" charset="0"/>
              </a:rPr>
              <a:t> </a:t>
            </a:r>
            <a:endParaRPr lang="fr-FR" sz="2400" b="1" dirty="0">
              <a:latin typeface="Times New Roman" pitchFamily="18" charset="0"/>
            </a:endParaRPr>
          </a:p>
        </p:txBody>
      </p:sp>
      <p:pic>
        <p:nvPicPr>
          <p:cNvPr id="9217" name="Picture 1"/>
          <p:cNvPicPr>
            <a:picLocks noChangeAspect="1" noChangeArrowheads="1"/>
          </p:cNvPicPr>
          <p:nvPr/>
        </p:nvPicPr>
        <p:blipFill>
          <a:blip r:embed="rId2" cstate="print"/>
          <a:srcRect/>
          <a:stretch>
            <a:fillRect/>
          </a:stretch>
        </p:blipFill>
        <p:spPr bwMode="auto">
          <a:xfrm>
            <a:off x="251520" y="1484784"/>
            <a:ext cx="8892480" cy="424847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2" name="Picture 10"/>
          <p:cNvPicPr>
            <a:picLocks noChangeAspect="1" noChangeArrowheads="1"/>
          </p:cNvPicPr>
          <p:nvPr/>
        </p:nvPicPr>
        <p:blipFill>
          <a:blip r:embed="rId2" cstate="print"/>
          <a:srcRect/>
          <a:stretch>
            <a:fillRect/>
          </a:stretch>
        </p:blipFill>
        <p:spPr bwMode="auto">
          <a:xfrm>
            <a:off x="755650" y="1340768"/>
            <a:ext cx="7772400" cy="4216400"/>
          </a:xfrm>
          <a:prstGeom prst="rect">
            <a:avLst/>
          </a:prstGeom>
          <a:noFill/>
          <a:ln w="9525">
            <a:noFill/>
            <a:miter lim="800000"/>
            <a:headEnd/>
            <a:tailEnd/>
          </a:ln>
        </p:spPr>
      </p:pic>
      <p:sp>
        <p:nvSpPr>
          <p:cNvPr id="44044" name="Rectangle 12"/>
          <p:cNvSpPr>
            <a:spLocks noChangeArrowheads="1"/>
          </p:cNvSpPr>
          <p:nvPr/>
        </p:nvSpPr>
        <p:spPr bwMode="auto">
          <a:xfrm>
            <a:off x="611188" y="1846263"/>
            <a:ext cx="8208962" cy="503237"/>
          </a:xfrm>
          <a:prstGeom prst="rect">
            <a:avLst/>
          </a:prstGeom>
          <a:noFill/>
          <a:ln w="38100" algn="ctr">
            <a:solidFill>
              <a:srgbClr val="339966"/>
            </a:solidFill>
            <a:miter lim="800000"/>
            <a:headEnd/>
            <a:tailEnd/>
          </a:ln>
        </p:spPr>
        <p:txBody>
          <a:bodyPr wrap="none" anchor="ctr"/>
          <a:lstStyle/>
          <a:p>
            <a:endParaRPr lang="fr-FR"/>
          </a:p>
        </p:txBody>
      </p:sp>
      <p:sp>
        <p:nvSpPr>
          <p:cNvPr id="44045" name="Rectangle 13"/>
          <p:cNvSpPr>
            <a:spLocks noChangeArrowheads="1"/>
          </p:cNvSpPr>
          <p:nvPr/>
        </p:nvSpPr>
        <p:spPr bwMode="auto">
          <a:xfrm>
            <a:off x="611188" y="2925763"/>
            <a:ext cx="8208962" cy="2736850"/>
          </a:xfrm>
          <a:prstGeom prst="rect">
            <a:avLst/>
          </a:prstGeom>
          <a:noFill/>
          <a:ln w="38100" algn="ctr">
            <a:solidFill>
              <a:srgbClr val="FF0000"/>
            </a:solidFill>
            <a:miter lim="800000"/>
            <a:headEnd/>
            <a:tailEnd/>
          </a:ln>
        </p:spPr>
        <p:txBody>
          <a:bodyPr wrap="none" anchor="ctr"/>
          <a:lstStyle/>
          <a:p>
            <a:endParaRPr lang="fr-FR"/>
          </a:p>
        </p:txBody>
      </p:sp>
      <p:sp>
        <p:nvSpPr>
          <p:cNvPr id="6" name="Text Box 12"/>
          <p:cNvSpPr txBox="1">
            <a:spLocks noChangeArrowheads="1"/>
          </p:cNvSpPr>
          <p:nvPr/>
        </p:nvSpPr>
        <p:spPr bwMode="auto">
          <a:xfrm>
            <a:off x="642910" y="500042"/>
            <a:ext cx="3810000" cy="457200"/>
          </a:xfrm>
          <a:prstGeom prst="rect">
            <a:avLst/>
          </a:prstGeom>
          <a:noFill/>
          <a:ln w="9525">
            <a:noFill/>
            <a:miter lim="800000"/>
            <a:headEnd/>
            <a:tailEnd/>
          </a:ln>
        </p:spPr>
        <p:txBody>
          <a:bodyPr>
            <a:spAutoFit/>
          </a:bodyPr>
          <a:lstStyle/>
          <a:p>
            <a:pPr algn="l">
              <a:spcBef>
                <a:spcPct val="50000"/>
              </a:spcBef>
            </a:pPr>
            <a:r>
              <a:rPr lang="fr-FR" sz="2400" b="1" dirty="0">
                <a:latin typeface="Times New Roman" pitchFamily="18" charset="0"/>
              </a:rPr>
              <a:t>Prix d</a:t>
            </a:r>
            <a:r>
              <a:rPr lang="en-US" sz="2400" b="1" dirty="0">
                <a:latin typeface="Times New Roman" pitchFamily="18" charset="0"/>
              </a:rPr>
              <a:t>’</a:t>
            </a:r>
            <a:r>
              <a:rPr lang="fr-FR" sz="2400" b="1" dirty="0">
                <a:latin typeface="Times New Roman" pitchFamily="18" charset="0"/>
              </a:rPr>
              <a:t>énergie réactive </a:t>
            </a:r>
            <a:r>
              <a:rPr lang="en-US" sz="2400" b="1" dirty="0">
                <a:latin typeface="Times New Roman" pitchFamily="18" charset="0"/>
              </a:rPr>
              <a:t>:</a:t>
            </a:r>
            <a:r>
              <a:rPr lang="fr-FR" sz="2400" b="1" dirty="0">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4042"/>
                                        </p:tgtEl>
                                        <p:attrNameLst>
                                          <p:attrName>style.visibility</p:attrName>
                                        </p:attrNameLst>
                                      </p:cBhvr>
                                      <p:to>
                                        <p:strVal val="visible"/>
                                      </p:to>
                                    </p:set>
                                    <p:animEffect transition="in" filter="box(in)">
                                      <p:cBhvr>
                                        <p:cTn id="13" dur="500"/>
                                        <p:tgtEl>
                                          <p:spTgt spid="44042"/>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44044"/>
                                        </p:tgtEl>
                                        <p:attrNameLst>
                                          <p:attrName>style.visibility</p:attrName>
                                        </p:attrNameLst>
                                      </p:cBhvr>
                                      <p:to>
                                        <p:strVal val="visible"/>
                                      </p:to>
                                    </p:set>
                                    <p:animEffect transition="in" filter="diamond(in)">
                                      <p:cBhvr>
                                        <p:cTn id="18" dur="2000"/>
                                        <p:tgtEl>
                                          <p:spTgt spid="44044"/>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44045"/>
                                        </p:tgtEl>
                                        <p:attrNameLst>
                                          <p:attrName>style.visibility</p:attrName>
                                        </p:attrNameLst>
                                      </p:cBhvr>
                                      <p:to>
                                        <p:strVal val="visible"/>
                                      </p:to>
                                    </p:set>
                                    <p:animEffect transition="in" filter="diamond(in)">
                                      <p:cBhvr>
                                        <p:cTn id="23" dur="2000"/>
                                        <p:tgtEl>
                                          <p:spTgt spid="44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4" grpId="0" animBg="1"/>
      <p:bldP spid="44045" grpId="0" animBg="1"/>
      <p:bldP spid="6"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2"/>
          <p:cNvSpPr txBox="1">
            <a:spLocks noChangeArrowheads="1"/>
          </p:cNvSpPr>
          <p:nvPr/>
        </p:nvSpPr>
        <p:spPr bwMode="auto">
          <a:xfrm>
            <a:off x="642910" y="500042"/>
            <a:ext cx="3810000" cy="457200"/>
          </a:xfrm>
          <a:prstGeom prst="rect">
            <a:avLst/>
          </a:prstGeom>
          <a:noFill/>
          <a:ln w="9525">
            <a:noFill/>
            <a:miter lim="800000"/>
            <a:headEnd/>
            <a:tailEnd/>
          </a:ln>
        </p:spPr>
        <p:txBody>
          <a:bodyPr>
            <a:spAutoFit/>
          </a:bodyPr>
          <a:lstStyle/>
          <a:p>
            <a:pPr algn="l">
              <a:spcBef>
                <a:spcPct val="50000"/>
              </a:spcBef>
            </a:pPr>
            <a:r>
              <a:rPr lang="fr-FR" sz="2400" b="1" dirty="0">
                <a:latin typeface="Times New Roman" pitchFamily="18" charset="0"/>
              </a:rPr>
              <a:t>Prix d</a:t>
            </a:r>
            <a:r>
              <a:rPr lang="en-US" sz="2400" b="1" dirty="0">
                <a:latin typeface="Times New Roman" pitchFamily="18" charset="0"/>
              </a:rPr>
              <a:t>’</a:t>
            </a:r>
            <a:r>
              <a:rPr lang="fr-FR" sz="2400" b="1" dirty="0">
                <a:latin typeface="Times New Roman" pitchFamily="18" charset="0"/>
              </a:rPr>
              <a:t>énergie réactive </a:t>
            </a:r>
            <a:r>
              <a:rPr lang="en-US" sz="2400" b="1" dirty="0">
                <a:latin typeface="Times New Roman" pitchFamily="18" charset="0"/>
              </a:rPr>
              <a:t>:</a:t>
            </a:r>
            <a:r>
              <a:rPr lang="fr-FR" sz="2400" b="1" dirty="0">
                <a:latin typeface="Times New Roman" pitchFamily="18" charset="0"/>
              </a:rPr>
              <a:t> </a:t>
            </a:r>
          </a:p>
        </p:txBody>
      </p:sp>
      <p:pic>
        <p:nvPicPr>
          <p:cNvPr id="58370" name="Picture 2"/>
          <p:cNvPicPr>
            <a:picLocks noChangeAspect="1" noChangeArrowheads="1"/>
          </p:cNvPicPr>
          <p:nvPr/>
        </p:nvPicPr>
        <p:blipFill rotWithShape="1">
          <a:blip r:embed="rId2" cstate="print"/>
          <a:srcRect t="10606"/>
          <a:stretch/>
        </p:blipFill>
        <p:spPr bwMode="auto">
          <a:xfrm>
            <a:off x="323529" y="1340768"/>
            <a:ext cx="8568952" cy="424847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2"/>
          <p:cNvSpPr txBox="1">
            <a:spLocks noChangeArrowheads="1"/>
          </p:cNvSpPr>
          <p:nvPr/>
        </p:nvSpPr>
        <p:spPr bwMode="auto">
          <a:xfrm>
            <a:off x="642910" y="500042"/>
            <a:ext cx="3810000" cy="457200"/>
          </a:xfrm>
          <a:prstGeom prst="rect">
            <a:avLst/>
          </a:prstGeom>
          <a:noFill/>
          <a:ln w="9525">
            <a:noFill/>
            <a:miter lim="800000"/>
            <a:headEnd/>
            <a:tailEnd/>
          </a:ln>
        </p:spPr>
        <p:txBody>
          <a:bodyPr>
            <a:spAutoFit/>
          </a:bodyPr>
          <a:lstStyle/>
          <a:p>
            <a:pPr algn="l">
              <a:spcBef>
                <a:spcPct val="50000"/>
              </a:spcBef>
            </a:pPr>
            <a:r>
              <a:rPr lang="fr-FR" sz="2400" b="1" dirty="0">
                <a:latin typeface="Times New Roman" pitchFamily="18" charset="0"/>
              </a:rPr>
              <a:t>Prix d</a:t>
            </a:r>
            <a:r>
              <a:rPr lang="en-US" sz="2400" b="1" dirty="0">
                <a:latin typeface="Times New Roman" pitchFamily="18" charset="0"/>
              </a:rPr>
              <a:t>’</a:t>
            </a:r>
            <a:r>
              <a:rPr lang="fr-FR" sz="2400" b="1" dirty="0">
                <a:latin typeface="Times New Roman" pitchFamily="18" charset="0"/>
              </a:rPr>
              <a:t>énergie réactive </a:t>
            </a:r>
            <a:r>
              <a:rPr lang="en-US" sz="2400" b="1" dirty="0">
                <a:latin typeface="Times New Roman" pitchFamily="18" charset="0"/>
              </a:rPr>
              <a:t>:</a:t>
            </a:r>
            <a:r>
              <a:rPr lang="fr-FR" sz="2400" b="1" dirty="0">
                <a:latin typeface="Times New Roman" pitchFamily="18" charset="0"/>
              </a:rPr>
              <a:t> </a:t>
            </a:r>
          </a:p>
        </p:txBody>
      </p:sp>
      <p:pic>
        <p:nvPicPr>
          <p:cNvPr id="5" name="Image 4" descr="D:\Dossiers de travail\Accompagnement\PCAM\Action 538 Accompagnement des entreprises Eff Energ\Action 538 VACPA\Documentation\Photos\IMG_2095.JPG"/>
          <p:cNvPicPr/>
          <p:nvPr/>
        </p:nvPicPr>
        <p:blipFill>
          <a:blip r:embed="rId2" cstate="print"/>
          <a:srcRect/>
          <a:stretch>
            <a:fillRect/>
          </a:stretch>
        </p:blipFill>
        <p:spPr bwMode="auto">
          <a:xfrm>
            <a:off x="683568" y="1772816"/>
            <a:ext cx="3744416" cy="3312368"/>
          </a:xfrm>
          <a:prstGeom prst="rect">
            <a:avLst/>
          </a:prstGeom>
          <a:noFill/>
          <a:ln w="9525">
            <a:noFill/>
            <a:miter lim="800000"/>
            <a:headEnd/>
            <a:tailEnd/>
          </a:ln>
        </p:spPr>
      </p:pic>
      <p:pic>
        <p:nvPicPr>
          <p:cNvPr id="7" name="Image 6" descr="D:\Dossiers de travail\Accompagnement\PCAM\Action 538 Accompagnement des entreprises Eff Energ\Action 538 VACPA\Documentation\Photos\IMG_2096.JPG"/>
          <p:cNvPicPr/>
          <p:nvPr/>
        </p:nvPicPr>
        <p:blipFill>
          <a:blip r:embed="rId3" cstate="print"/>
          <a:srcRect/>
          <a:stretch>
            <a:fillRect/>
          </a:stretch>
        </p:blipFill>
        <p:spPr bwMode="auto">
          <a:xfrm>
            <a:off x="5004048" y="1772816"/>
            <a:ext cx="3950562" cy="331236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2"/>
          <p:cNvSpPr txBox="1">
            <a:spLocks noChangeArrowheads="1"/>
          </p:cNvSpPr>
          <p:nvPr/>
        </p:nvSpPr>
        <p:spPr bwMode="auto">
          <a:xfrm>
            <a:off x="642910" y="500042"/>
            <a:ext cx="3810000" cy="457200"/>
          </a:xfrm>
          <a:prstGeom prst="rect">
            <a:avLst/>
          </a:prstGeom>
          <a:noFill/>
          <a:ln w="9525">
            <a:noFill/>
            <a:miter lim="800000"/>
            <a:headEnd/>
            <a:tailEnd/>
          </a:ln>
        </p:spPr>
        <p:txBody>
          <a:bodyPr>
            <a:spAutoFit/>
          </a:bodyPr>
          <a:lstStyle/>
          <a:p>
            <a:pPr algn="l">
              <a:spcBef>
                <a:spcPct val="50000"/>
              </a:spcBef>
            </a:pPr>
            <a:r>
              <a:rPr lang="fr-FR" sz="2400" b="1" dirty="0">
                <a:latin typeface="Times New Roman" pitchFamily="18" charset="0"/>
              </a:rPr>
              <a:t>Prix d</a:t>
            </a:r>
            <a:r>
              <a:rPr lang="en-US" sz="2400" b="1" dirty="0">
                <a:latin typeface="Times New Roman" pitchFamily="18" charset="0"/>
              </a:rPr>
              <a:t>’</a:t>
            </a:r>
            <a:r>
              <a:rPr lang="fr-FR" sz="2400" b="1" dirty="0">
                <a:latin typeface="Times New Roman" pitchFamily="18" charset="0"/>
              </a:rPr>
              <a:t>énergie réactive </a:t>
            </a:r>
            <a:r>
              <a:rPr lang="en-US" sz="2400" b="1" dirty="0">
                <a:latin typeface="Times New Roman" pitchFamily="18" charset="0"/>
              </a:rPr>
              <a:t>:</a:t>
            </a:r>
            <a:r>
              <a:rPr lang="fr-FR" sz="2400" b="1" dirty="0">
                <a:latin typeface="Times New Roman" pitchFamily="18" charset="0"/>
              </a:rPr>
              <a:t> </a:t>
            </a:r>
          </a:p>
        </p:txBody>
      </p:sp>
      <p:pic>
        <p:nvPicPr>
          <p:cNvPr id="59396" name="Picture 4"/>
          <p:cNvPicPr>
            <a:picLocks noChangeAspect="1" noChangeArrowheads="1"/>
          </p:cNvPicPr>
          <p:nvPr/>
        </p:nvPicPr>
        <p:blipFill>
          <a:blip r:embed="rId2" cstate="print"/>
          <a:srcRect/>
          <a:stretch>
            <a:fillRect/>
          </a:stretch>
        </p:blipFill>
        <p:spPr bwMode="auto">
          <a:xfrm>
            <a:off x="323527" y="1731963"/>
            <a:ext cx="8352929" cy="450534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http://www.tunivisions.net/images/articles/TNV13306300.jpg"/>
          <p:cNvPicPr>
            <a:picLocks noChangeAspect="1" noChangeArrowheads="1"/>
          </p:cNvPicPr>
          <p:nvPr/>
        </p:nvPicPr>
        <p:blipFill>
          <a:blip r:embed="rId2" cstate="print"/>
          <a:srcRect/>
          <a:stretch>
            <a:fillRect/>
          </a:stretch>
        </p:blipFill>
        <p:spPr bwMode="auto">
          <a:xfrm>
            <a:off x="1785918" y="1395663"/>
            <a:ext cx="5429288" cy="2969441"/>
          </a:xfrm>
          <a:prstGeom prst="rect">
            <a:avLst/>
          </a:prstGeom>
          <a:noFill/>
        </p:spPr>
      </p:pic>
      <p:sp>
        <p:nvSpPr>
          <p:cNvPr id="5" name="AutoShape 5">
            <a:hlinkClick r:id="rId3" highlightClick="1"/>
          </p:cNvPr>
          <p:cNvSpPr>
            <a:spLocks noChangeArrowheads="1"/>
          </p:cNvSpPr>
          <p:nvPr/>
        </p:nvSpPr>
        <p:spPr bwMode="auto">
          <a:xfrm>
            <a:off x="1785918" y="4357694"/>
            <a:ext cx="5976937" cy="863600"/>
          </a:xfrm>
          <a:prstGeom prst="actionButtonBlank">
            <a:avLst/>
          </a:prstGeom>
          <a:noFill/>
          <a:ln w="9525">
            <a:noFill/>
            <a:miter lim="800000"/>
            <a:headEnd/>
            <a:tailEnd/>
          </a:ln>
        </p:spPr>
        <p:txBody>
          <a:bodyPr wrap="none" anchor="ctr"/>
          <a:lstStyle/>
          <a:p>
            <a:pPr>
              <a:spcBef>
                <a:spcPct val="50000"/>
              </a:spcBef>
            </a:pPr>
            <a:endParaRPr lang="fr-FR" b="1" dirty="0"/>
          </a:p>
          <a:p>
            <a:pPr>
              <a:spcBef>
                <a:spcPct val="50000"/>
              </a:spcBef>
            </a:pPr>
            <a:r>
              <a:rPr lang="fr-FR" b="1" dirty="0" smtClean="0">
                <a:solidFill>
                  <a:srgbClr val="3399FF"/>
                </a:solidFill>
              </a:rPr>
              <a:t>CALCUL DE LA </a:t>
            </a:r>
            <a:r>
              <a:rPr lang="fr-FR" b="1" dirty="0">
                <a:solidFill>
                  <a:srgbClr val="3399FF"/>
                </a:solidFill>
              </a:rPr>
              <a:t>FACTURE </a:t>
            </a:r>
          </a:p>
          <a:p>
            <a:pPr>
              <a:spcBef>
                <a:spcPct val="50000"/>
              </a:spcBef>
            </a:pPr>
            <a:r>
              <a:rPr lang="fr-FR" b="1" dirty="0">
                <a:solidFill>
                  <a:srgbClr val="3399FF"/>
                </a:solidFill>
              </a:rPr>
              <a:t>STEG</a:t>
            </a:r>
          </a:p>
          <a:p>
            <a:pPr>
              <a:spcBef>
                <a:spcPct val="50000"/>
              </a:spcBef>
            </a:pPr>
            <a:endParaRPr lang="fr-FR" b="1" dirty="0">
              <a:solidFill>
                <a:srgbClr val="3399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iutp.univ-poitiers.fr/gte/multimedia/pictures/illustrations_matieres/enr1.jpg"/>
          <p:cNvPicPr>
            <a:picLocks noChangeAspect="1" noChangeArrowheads="1"/>
          </p:cNvPicPr>
          <p:nvPr/>
        </p:nvPicPr>
        <p:blipFill>
          <a:blip r:embed="rId2" cstate="email"/>
          <a:srcRect/>
          <a:stretch>
            <a:fillRect/>
          </a:stretch>
        </p:blipFill>
        <p:spPr bwMode="auto">
          <a:xfrm>
            <a:off x="1785918" y="1556792"/>
            <a:ext cx="5500726" cy="4803446"/>
          </a:xfrm>
          <a:prstGeom prst="rect">
            <a:avLst/>
          </a:prstGeom>
          <a:noFill/>
        </p:spPr>
      </p:pic>
      <p:sp>
        <p:nvSpPr>
          <p:cNvPr id="5" name="Rectangle 4"/>
          <p:cNvSpPr/>
          <p:nvPr/>
        </p:nvSpPr>
        <p:spPr>
          <a:xfrm>
            <a:off x="3500430" y="6464369"/>
            <a:ext cx="2698175" cy="276999"/>
          </a:xfrm>
          <a:prstGeom prst="rect">
            <a:avLst/>
          </a:prstGeom>
        </p:spPr>
        <p:txBody>
          <a:bodyPr wrap="none">
            <a:spAutoFit/>
          </a:bodyPr>
          <a:lstStyle/>
          <a:p>
            <a:r>
              <a:rPr lang="fr-FR" sz="1200" b="1" dirty="0" smtClean="0"/>
              <a:t>Les différentes sources d’énergie</a:t>
            </a:r>
            <a:endParaRPr lang="fr-FR" sz="1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p:cNvSpPr txBox="1">
            <a:spLocks noChangeArrowheads="1"/>
          </p:cNvSpPr>
          <p:nvPr/>
        </p:nvSpPr>
        <p:spPr bwMode="auto">
          <a:xfrm>
            <a:off x="285720" y="214290"/>
            <a:ext cx="6572296" cy="369332"/>
          </a:xfrm>
          <a:prstGeom prst="rect">
            <a:avLst/>
          </a:prstGeom>
          <a:noFill/>
          <a:ln w="9525">
            <a:noFill/>
            <a:miter lim="800000"/>
            <a:headEnd/>
            <a:tailEnd/>
          </a:ln>
        </p:spPr>
        <p:txBody>
          <a:bodyPr wrap="square">
            <a:spAutoFit/>
          </a:bodyPr>
          <a:lstStyle/>
          <a:p>
            <a:pPr algn="l">
              <a:spcBef>
                <a:spcPct val="50000"/>
              </a:spcBef>
            </a:pPr>
            <a:r>
              <a:rPr lang="en-US" sz="1800" dirty="0">
                <a:solidFill>
                  <a:srgbClr val="3399FF"/>
                </a:solidFill>
                <a:latin typeface="Times New Roman" pitchFamily="18" charset="0"/>
              </a:rPr>
              <a:t>LES METHODES D’ECONOMIE </a:t>
            </a:r>
            <a:r>
              <a:rPr lang="en-US" sz="1800" dirty="0" smtClean="0">
                <a:solidFill>
                  <a:srgbClr val="3399FF"/>
                </a:solidFill>
                <a:latin typeface="Times New Roman" pitchFamily="18" charset="0"/>
              </a:rPr>
              <a:t>D’ENERGIE ELECTRIQUE</a:t>
            </a:r>
            <a:endParaRPr lang="fr-FR" sz="1800" dirty="0">
              <a:solidFill>
                <a:srgbClr val="3399FF"/>
              </a:solidFill>
              <a:latin typeface="Times New Roman" pitchFamily="18" charset="0"/>
            </a:endParaRPr>
          </a:p>
        </p:txBody>
      </p:sp>
      <p:sp>
        <p:nvSpPr>
          <p:cNvPr id="46086" name="Rectangle 6"/>
          <p:cNvSpPr>
            <a:spLocks noChangeArrowheads="1"/>
          </p:cNvSpPr>
          <p:nvPr/>
        </p:nvSpPr>
        <p:spPr bwMode="auto">
          <a:xfrm>
            <a:off x="2500298" y="1500174"/>
            <a:ext cx="6000792" cy="1089529"/>
          </a:xfrm>
          <a:prstGeom prst="rect">
            <a:avLst/>
          </a:prstGeom>
          <a:noFill/>
          <a:ln w="9525">
            <a:noFill/>
            <a:miter lim="800000"/>
            <a:headEnd/>
            <a:tailEnd/>
          </a:ln>
        </p:spPr>
        <p:txBody>
          <a:bodyPr wrap="square">
            <a:spAutoFit/>
          </a:bodyPr>
          <a:lstStyle/>
          <a:p>
            <a:pPr algn="just">
              <a:lnSpc>
                <a:spcPct val="120000"/>
              </a:lnSpc>
              <a:spcBef>
                <a:spcPct val="50000"/>
              </a:spcBef>
            </a:pPr>
            <a:r>
              <a:rPr lang="fr-FR" sz="1800" dirty="0"/>
              <a:t>Dans la plupart des installations industrielles, quatre types de possibilités pour réduire les coûts d’électricité :</a:t>
            </a:r>
          </a:p>
        </p:txBody>
      </p:sp>
      <p:sp>
        <p:nvSpPr>
          <p:cNvPr id="46087" name="Rectangle 7"/>
          <p:cNvSpPr>
            <a:spLocks noChangeArrowheads="1"/>
          </p:cNvSpPr>
          <p:nvPr/>
        </p:nvSpPr>
        <p:spPr bwMode="auto">
          <a:xfrm>
            <a:off x="1143000" y="3625850"/>
            <a:ext cx="7467600" cy="727075"/>
          </a:xfrm>
          <a:prstGeom prst="rect">
            <a:avLst/>
          </a:prstGeom>
          <a:noFill/>
          <a:ln w="9525">
            <a:noFill/>
            <a:miter lim="800000"/>
            <a:headEnd/>
            <a:tailEnd/>
          </a:ln>
        </p:spPr>
        <p:txBody>
          <a:bodyPr>
            <a:spAutoFit/>
          </a:bodyPr>
          <a:lstStyle/>
          <a:p>
            <a:pPr algn="l">
              <a:lnSpc>
                <a:spcPct val="130000"/>
              </a:lnSpc>
              <a:spcBef>
                <a:spcPct val="50000"/>
              </a:spcBef>
            </a:pPr>
            <a:r>
              <a:rPr lang="en-US" sz="1600"/>
              <a:t>R</a:t>
            </a:r>
            <a:r>
              <a:rPr lang="fr-FR" sz="1600"/>
              <a:t>éduire la demande de pointe, c.-à-d. la puissance maximale(en kW ou en kVA) requise;</a:t>
            </a:r>
          </a:p>
        </p:txBody>
      </p:sp>
      <p:pic>
        <p:nvPicPr>
          <p:cNvPr id="46088" name="Picture 8" descr="bd21300_"/>
          <p:cNvPicPr>
            <a:picLocks noChangeAspect="1" noChangeArrowheads="1"/>
          </p:cNvPicPr>
          <p:nvPr/>
        </p:nvPicPr>
        <p:blipFill>
          <a:blip r:embed="rId2" cstate="print"/>
          <a:srcRect/>
          <a:stretch>
            <a:fillRect/>
          </a:stretch>
        </p:blipFill>
        <p:spPr bwMode="auto">
          <a:xfrm>
            <a:off x="990600" y="3778250"/>
            <a:ext cx="171450" cy="149225"/>
          </a:xfrm>
          <a:prstGeom prst="rect">
            <a:avLst/>
          </a:prstGeom>
          <a:noFill/>
          <a:ln w="9525">
            <a:noFill/>
            <a:miter lim="800000"/>
            <a:headEnd/>
            <a:tailEnd/>
          </a:ln>
        </p:spPr>
      </p:pic>
      <p:pic>
        <p:nvPicPr>
          <p:cNvPr id="46089" name="Picture 9" descr="bd21300_"/>
          <p:cNvPicPr>
            <a:picLocks noChangeAspect="1" noChangeArrowheads="1"/>
          </p:cNvPicPr>
          <p:nvPr/>
        </p:nvPicPr>
        <p:blipFill>
          <a:blip r:embed="rId2" cstate="print"/>
          <a:srcRect/>
          <a:stretch>
            <a:fillRect/>
          </a:stretch>
        </p:blipFill>
        <p:spPr bwMode="auto">
          <a:xfrm>
            <a:off x="990600" y="4575175"/>
            <a:ext cx="171450" cy="149225"/>
          </a:xfrm>
          <a:prstGeom prst="rect">
            <a:avLst/>
          </a:prstGeom>
          <a:noFill/>
          <a:ln w="9525">
            <a:noFill/>
            <a:miter lim="800000"/>
            <a:headEnd/>
            <a:tailEnd/>
          </a:ln>
        </p:spPr>
      </p:pic>
      <p:sp>
        <p:nvSpPr>
          <p:cNvPr id="46090" name="Rectangle 10"/>
          <p:cNvSpPr>
            <a:spLocks noChangeArrowheads="1"/>
          </p:cNvSpPr>
          <p:nvPr/>
        </p:nvSpPr>
        <p:spPr bwMode="auto">
          <a:xfrm>
            <a:off x="1187624" y="4437112"/>
            <a:ext cx="5889625" cy="336550"/>
          </a:xfrm>
          <a:prstGeom prst="rect">
            <a:avLst/>
          </a:prstGeom>
          <a:noFill/>
          <a:ln w="9525">
            <a:noFill/>
            <a:miter lim="800000"/>
            <a:headEnd/>
            <a:tailEnd/>
          </a:ln>
        </p:spPr>
        <p:txBody>
          <a:bodyPr wrap="none">
            <a:spAutoFit/>
          </a:bodyPr>
          <a:lstStyle/>
          <a:p>
            <a:pPr algn="l"/>
            <a:r>
              <a:rPr lang="en-US" sz="1600" dirty="0"/>
              <a:t>R</a:t>
            </a:r>
            <a:r>
              <a:rPr lang="fr-FR" sz="1600" dirty="0" err="1"/>
              <a:t>éduire</a:t>
            </a:r>
            <a:r>
              <a:rPr lang="fr-FR" sz="1600" dirty="0"/>
              <a:t> la consommation d’énergie totale (mesurée en kWh);</a:t>
            </a:r>
          </a:p>
        </p:txBody>
      </p:sp>
      <p:sp>
        <p:nvSpPr>
          <p:cNvPr id="46091" name="Rectangle 11"/>
          <p:cNvSpPr>
            <a:spLocks noChangeArrowheads="1"/>
          </p:cNvSpPr>
          <p:nvPr/>
        </p:nvSpPr>
        <p:spPr bwMode="auto">
          <a:xfrm>
            <a:off x="1152525" y="4921250"/>
            <a:ext cx="3446463" cy="336550"/>
          </a:xfrm>
          <a:prstGeom prst="rect">
            <a:avLst/>
          </a:prstGeom>
          <a:noFill/>
          <a:ln w="9525">
            <a:noFill/>
            <a:miter lim="800000"/>
            <a:headEnd/>
            <a:tailEnd/>
          </a:ln>
        </p:spPr>
        <p:txBody>
          <a:bodyPr wrap="none">
            <a:spAutoFit/>
          </a:bodyPr>
          <a:lstStyle/>
          <a:p>
            <a:pPr algn="l"/>
            <a:r>
              <a:rPr lang="en-US" sz="1600" dirty="0"/>
              <a:t>A</a:t>
            </a:r>
            <a:r>
              <a:rPr lang="fr-FR" sz="1600" dirty="0" err="1"/>
              <a:t>méliorer</a:t>
            </a:r>
            <a:r>
              <a:rPr lang="fr-FR" sz="1600" dirty="0"/>
              <a:t> le facteur de puissance;</a:t>
            </a:r>
          </a:p>
        </p:txBody>
      </p:sp>
      <p:pic>
        <p:nvPicPr>
          <p:cNvPr id="46092" name="Picture 12" descr="bd21300_"/>
          <p:cNvPicPr>
            <a:picLocks noChangeAspect="1" noChangeArrowheads="1"/>
          </p:cNvPicPr>
          <p:nvPr/>
        </p:nvPicPr>
        <p:blipFill>
          <a:blip r:embed="rId2" cstate="print"/>
          <a:srcRect/>
          <a:stretch>
            <a:fillRect/>
          </a:stretch>
        </p:blipFill>
        <p:spPr bwMode="auto">
          <a:xfrm>
            <a:off x="1004888" y="5038725"/>
            <a:ext cx="171450" cy="149225"/>
          </a:xfrm>
          <a:prstGeom prst="rect">
            <a:avLst/>
          </a:prstGeom>
          <a:noFill/>
          <a:ln w="9525">
            <a:noFill/>
            <a:miter lim="800000"/>
            <a:headEnd/>
            <a:tailEnd/>
          </a:ln>
        </p:spPr>
      </p:pic>
      <p:sp>
        <p:nvSpPr>
          <p:cNvPr id="46093" name="Rectangle 13"/>
          <p:cNvSpPr>
            <a:spLocks noChangeArrowheads="1"/>
          </p:cNvSpPr>
          <p:nvPr/>
        </p:nvSpPr>
        <p:spPr bwMode="auto">
          <a:xfrm>
            <a:off x="1143000" y="5378450"/>
            <a:ext cx="6088063" cy="336550"/>
          </a:xfrm>
          <a:prstGeom prst="rect">
            <a:avLst/>
          </a:prstGeom>
          <a:noFill/>
          <a:ln w="9525">
            <a:noFill/>
            <a:miter lim="800000"/>
            <a:headEnd/>
            <a:tailEnd/>
          </a:ln>
        </p:spPr>
        <p:txBody>
          <a:bodyPr wrap="none">
            <a:spAutoFit/>
          </a:bodyPr>
          <a:lstStyle/>
          <a:p>
            <a:pPr algn="l"/>
            <a:r>
              <a:rPr lang="en-US" sz="1600"/>
              <a:t>C</a:t>
            </a:r>
            <a:r>
              <a:rPr lang="fr-FR" sz="1600"/>
              <a:t>onsommer l’énergie au moment où les coûts sont moins élevés.</a:t>
            </a:r>
          </a:p>
        </p:txBody>
      </p:sp>
      <p:pic>
        <p:nvPicPr>
          <p:cNvPr id="46094" name="Picture 14" descr="bd21300_"/>
          <p:cNvPicPr>
            <a:picLocks noChangeAspect="1" noChangeArrowheads="1"/>
          </p:cNvPicPr>
          <p:nvPr/>
        </p:nvPicPr>
        <p:blipFill>
          <a:blip r:embed="rId2" cstate="print"/>
          <a:srcRect/>
          <a:stretch>
            <a:fillRect/>
          </a:stretch>
        </p:blipFill>
        <p:spPr bwMode="auto">
          <a:xfrm>
            <a:off x="990600" y="5499100"/>
            <a:ext cx="171450" cy="149225"/>
          </a:xfrm>
          <a:prstGeom prst="rect">
            <a:avLst/>
          </a:prstGeom>
          <a:noFill/>
          <a:ln w="9525">
            <a:noFill/>
            <a:miter lim="800000"/>
            <a:headEnd/>
            <a:tailEnd/>
          </a:ln>
        </p:spPr>
      </p:pic>
      <p:pic>
        <p:nvPicPr>
          <p:cNvPr id="46097" name="Picture 17" descr="EURE"/>
          <p:cNvPicPr>
            <a:picLocks noChangeAspect="1" noChangeArrowheads="1"/>
          </p:cNvPicPr>
          <p:nvPr/>
        </p:nvPicPr>
        <p:blipFill>
          <a:blip r:embed="rId3" cstate="print"/>
          <a:srcRect/>
          <a:stretch>
            <a:fillRect/>
          </a:stretch>
        </p:blipFill>
        <p:spPr bwMode="auto">
          <a:xfrm>
            <a:off x="357158" y="1000108"/>
            <a:ext cx="1978025" cy="1978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4"/>
                                        </p:tgtEl>
                                        <p:attrNameLst>
                                          <p:attrName>style.visibility</p:attrName>
                                        </p:attrNameLst>
                                      </p:cBhvr>
                                      <p:to>
                                        <p:strVal val="visible"/>
                                      </p:to>
                                    </p:set>
                                    <p:anim calcmode="lin" valueType="num">
                                      <p:cBhvr additive="base">
                                        <p:cTn id="7" dur="500" fill="hold"/>
                                        <p:tgtEl>
                                          <p:spTgt spid="46084"/>
                                        </p:tgtEl>
                                        <p:attrNameLst>
                                          <p:attrName>ppt_x</p:attrName>
                                        </p:attrNameLst>
                                      </p:cBhvr>
                                      <p:tavLst>
                                        <p:tav tm="0">
                                          <p:val>
                                            <p:strVal val="0-#ppt_w/2"/>
                                          </p:val>
                                        </p:tav>
                                        <p:tav tm="100000">
                                          <p:val>
                                            <p:strVal val="#ppt_x"/>
                                          </p:val>
                                        </p:tav>
                                      </p:tavLst>
                                    </p:anim>
                                    <p:anim calcmode="lin" valueType="num">
                                      <p:cBhvr additive="base">
                                        <p:cTn id="8" dur="500" fill="hold"/>
                                        <p:tgtEl>
                                          <p:spTgt spid="4608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4609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6086"/>
                                        </p:tgtEl>
                                        <p:attrNameLst>
                                          <p:attrName>style.visibility</p:attrName>
                                        </p:attrNameLst>
                                      </p:cBhvr>
                                      <p:to>
                                        <p:strVal val="visible"/>
                                      </p:to>
                                    </p:set>
                                    <p:anim calcmode="lin" valueType="num">
                                      <p:cBhvr additive="base">
                                        <p:cTn id="17" dur="500" fill="hold"/>
                                        <p:tgtEl>
                                          <p:spTgt spid="46086"/>
                                        </p:tgtEl>
                                        <p:attrNameLst>
                                          <p:attrName>ppt_x</p:attrName>
                                        </p:attrNameLst>
                                      </p:cBhvr>
                                      <p:tavLst>
                                        <p:tav tm="0">
                                          <p:val>
                                            <p:strVal val="1+#ppt_w/2"/>
                                          </p:val>
                                        </p:tav>
                                        <p:tav tm="100000">
                                          <p:val>
                                            <p:strVal val="#ppt_x"/>
                                          </p:val>
                                        </p:tav>
                                      </p:tavLst>
                                    </p:anim>
                                    <p:anim calcmode="lin" valueType="num">
                                      <p:cBhvr additive="base">
                                        <p:cTn id="18" dur="500" fill="hold"/>
                                        <p:tgtEl>
                                          <p:spTgt spid="4608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460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46087"/>
                                        </p:tgtEl>
                                        <p:attrNameLst>
                                          <p:attrName>style.visibility</p:attrName>
                                        </p:attrNameLst>
                                      </p:cBhvr>
                                      <p:to>
                                        <p:strVal val="visible"/>
                                      </p:to>
                                    </p:set>
                                    <p:anim calcmode="lin" valueType="num">
                                      <p:cBhvr additive="base">
                                        <p:cTn id="27" dur="500" fill="hold"/>
                                        <p:tgtEl>
                                          <p:spTgt spid="46087"/>
                                        </p:tgtEl>
                                        <p:attrNameLst>
                                          <p:attrName>ppt_x</p:attrName>
                                        </p:attrNameLst>
                                      </p:cBhvr>
                                      <p:tavLst>
                                        <p:tav tm="0">
                                          <p:val>
                                            <p:strVal val="1+#ppt_w/2"/>
                                          </p:val>
                                        </p:tav>
                                        <p:tav tm="100000">
                                          <p:val>
                                            <p:strVal val="#ppt_x"/>
                                          </p:val>
                                        </p:tav>
                                      </p:tavLst>
                                    </p:anim>
                                    <p:anim calcmode="lin" valueType="num">
                                      <p:cBhvr additive="base">
                                        <p:cTn id="28" dur="500" fill="hold"/>
                                        <p:tgtEl>
                                          <p:spTgt spid="4608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4608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6090"/>
                                        </p:tgtEl>
                                        <p:attrNameLst>
                                          <p:attrName>style.visibility</p:attrName>
                                        </p:attrNameLst>
                                      </p:cBhvr>
                                      <p:to>
                                        <p:strVal val="visible"/>
                                      </p:to>
                                    </p:set>
                                    <p:anim calcmode="lin" valueType="num">
                                      <p:cBhvr additive="base">
                                        <p:cTn id="37" dur="500" fill="hold"/>
                                        <p:tgtEl>
                                          <p:spTgt spid="46090"/>
                                        </p:tgtEl>
                                        <p:attrNameLst>
                                          <p:attrName>ppt_x</p:attrName>
                                        </p:attrNameLst>
                                      </p:cBhvr>
                                      <p:tavLst>
                                        <p:tav tm="0">
                                          <p:val>
                                            <p:strVal val="1+#ppt_w/2"/>
                                          </p:val>
                                        </p:tav>
                                        <p:tav tm="100000">
                                          <p:val>
                                            <p:strVal val="#ppt_x"/>
                                          </p:val>
                                        </p:tav>
                                      </p:tavLst>
                                    </p:anim>
                                    <p:anim calcmode="lin" valueType="num">
                                      <p:cBhvr additive="base">
                                        <p:cTn id="38" dur="500" fill="hold"/>
                                        <p:tgtEl>
                                          <p:spTgt spid="4609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4609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46091"/>
                                        </p:tgtEl>
                                        <p:attrNameLst>
                                          <p:attrName>style.visibility</p:attrName>
                                        </p:attrNameLst>
                                      </p:cBhvr>
                                      <p:to>
                                        <p:strVal val="visible"/>
                                      </p:to>
                                    </p:set>
                                    <p:anim calcmode="lin" valueType="num">
                                      <p:cBhvr additive="base">
                                        <p:cTn id="47" dur="500" fill="hold"/>
                                        <p:tgtEl>
                                          <p:spTgt spid="46091"/>
                                        </p:tgtEl>
                                        <p:attrNameLst>
                                          <p:attrName>ppt_x</p:attrName>
                                        </p:attrNameLst>
                                      </p:cBhvr>
                                      <p:tavLst>
                                        <p:tav tm="0">
                                          <p:val>
                                            <p:strVal val="1+#ppt_w/2"/>
                                          </p:val>
                                        </p:tav>
                                        <p:tav tm="100000">
                                          <p:val>
                                            <p:strVal val="#ppt_x"/>
                                          </p:val>
                                        </p:tav>
                                      </p:tavLst>
                                    </p:anim>
                                    <p:anim calcmode="lin" valueType="num">
                                      <p:cBhvr additive="base">
                                        <p:cTn id="48" dur="500" fill="hold"/>
                                        <p:tgtEl>
                                          <p:spTgt spid="46091"/>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499"/>
                                          </p:stCondLst>
                                        </p:cTn>
                                        <p:tgtEl>
                                          <p:spTgt spid="4609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46093"/>
                                        </p:tgtEl>
                                        <p:attrNameLst>
                                          <p:attrName>style.visibility</p:attrName>
                                        </p:attrNameLst>
                                      </p:cBhvr>
                                      <p:to>
                                        <p:strVal val="visible"/>
                                      </p:to>
                                    </p:set>
                                    <p:anim calcmode="lin" valueType="num">
                                      <p:cBhvr additive="base">
                                        <p:cTn id="57" dur="500" fill="hold"/>
                                        <p:tgtEl>
                                          <p:spTgt spid="46093"/>
                                        </p:tgtEl>
                                        <p:attrNameLst>
                                          <p:attrName>ppt_x</p:attrName>
                                        </p:attrNameLst>
                                      </p:cBhvr>
                                      <p:tavLst>
                                        <p:tav tm="0">
                                          <p:val>
                                            <p:strVal val="1+#ppt_w/2"/>
                                          </p:val>
                                        </p:tav>
                                        <p:tav tm="100000">
                                          <p:val>
                                            <p:strVal val="#ppt_x"/>
                                          </p:val>
                                        </p:tav>
                                      </p:tavLst>
                                    </p:anim>
                                    <p:anim calcmode="lin" valueType="num">
                                      <p:cBhvr additive="base">
                                        <p:cTn id="58" dur="500" fill="hold"/>
                                        <p:tgtEl>
                                          <p:spTgt spid="460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autoUpdateAnimBg="0"/>
      <p:bldP spid="46086" grpId="0" autoUpdateAnimBg="0"/>
      <p:bldP spid="46087" grpId="0" autoUpdateAnimBg="0"/>
      <p:bldP spid="46090" grpId="0" autoUpdateAnimBg="0"/>
      <p:bldP spid="46091" grpId="0" autoUpdateAnimBg="0"/>
      <p:bldP spid="4609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ChangeArrowheads="1"/>
          </p:cNvSpPr>
          <p:nvPr/>
        </p:nvSpPr>
        <p:spPr bwMode="auto">
          <a:xfrm>
            <a:off x="714348" y="785794"/>
            <a:ext cx="4071966" cy="461665"/>
          </a:xfrm>
          <a:prstGeom prst="rect">
            <a:avLst/>
          </a:prstGeom>
          <a:noFill/>
          <a:ln w="9525">
            <a:noFill/>
            <a:miter lim="800000"/>
            <a:headEnd/>
            <a:tailEnd/>
          </a:ln>
        </p:spPr>
        <p:txBody>
          <a:bodyPr wrap="square">
            <a:spAutoFit/>
          </a:bodyPr>
          <a:lstStyle/>
          <a:p>
            <a:pPr algn="l"/>
            <a:r>
              <a:rPr lang="en-US" sz="2400" dirty="0" smtClean="0">
                <a:solidFill>
                  <a:srgbClr val="3399FF"/>
                </a:solidFill>
              </a:rPr>
              <a:t>L</a:t>
            </a:r>
            <a:r>
              <a:rPr lang="fr-FR" sz="2400" dirty="0" smtClean="0">
                <a:solidFill>
                  <a:srgbClr val="3399FF"/>
                </a:solidFill>
              </a:rPr>
              <a:t>a </a:t>
            </a:r>
            <a:r>
              <a:rPr lang="fr-FR" sz="2400" dirty="0">
                <a:solidFill>
                  <a:srgbClr val="3399FF"/>
                </a:solidFill>
              </a:rPr>
              <a:t>facture </a:t>
            </a:r>
            <a:r>
              <a:rPr lang="fr-FR" sz="2400" dirty="0" smtClean="0">
                <a:solidFill>
                  <a:srgbClr val="3399FF"/>
                </a:solidFill>
              </a:rPr>
              <a:t>d’électricité</a:t>
            </a:r>
            <a:endParaRPr lang="fr-FR" sz="2400" dirty="0">
              <a:solidFill>
                <a:srgbClr val="3399FF"/>
              </a:solidFill>
            </a:endParaRPr>
          </a:p>
        </p:txBody>
      </p:sp>
      <p:sp>
        <p:nvSpPr>
          <p:cNvPr id="47109" name="Rectangle 5"/>
          <p:cNvSpPr>
            <a:spLocks noChangeArrowheads="1"/>
          </p:cNvSpPr>
          <p:nvPr/>
        </p:nvSpPr>
        <p:spPr bwMode="auto">
          <a:xfrm>
            <a:off x="428596" y="1571612"/>
            <a:ext cx="8253440" cy="835025"/>
          </a:xfrm>
          <a:prstGeom prst="rect">
            <a:avLst/>
          </a:prstGeom>
          <a:noFill/>
          <a:ln w="9525">
            <a:noFill/>
            <a:miter lim="800000"/>
            <a:headEnd/>
            <a:tailEnd/>
          </a:ln>
        </p:spPr>
        <p:txBody>
          <a:bodyPr wrap="square">
            <a:spAutoFit/>
          </a:bodyPr>
          <a:lstStyle/>
          <a:p>
            <a:pPr algn="just">
              <a:lnSpc>
                <a:spcPct val="135000"/>
              </a:lnSpc>
              <a:spcBef>
                <a:spcPct val="50000"/>
              </a:spcBef>
            </a:pPr>
            <a:r>
              <a:rPr lang="fr-FR" sz="1800" dirty="0"/>
              <a:t>Pour en arriver à maîtriser les coûts d’électricité, il est important de bien comprendre</a:t>
            </a:r>
            <a:r>
              <a:rPr lang="en-US" sz="1800" dirty="0"/>
              <a:t> </a:t>
            </a:r>
            <a:r>
              <a:rPr lang="fr-FR" sz="1800" dirty="0"/>
              <a:t>le système de tarification du service d’électricité.</a:t>
            </a:r>
          </a:p>
        </p:txBody>
      </p:sp>
      <p:sp>
        <p:nvSpPr>
          <p:cNvPr id="47110" name="Rectangle 6"/>
          <p:cNvSpPr>
            <a:spLocks noChangeArrowheads="1"/>
          </p:cNvSpPr>
          <p:nvPr/>
        </p:nvSpPr>
        <p:spPr bwMode="auto">
          <a:xfrm>
            <a:off x="342900" y="3581400"/>
            <a:ext cx="8534400" cy="1628775"/>
          </a:xfrm>
          <a:prstGeom prst="rect">
            <a:avLst/>
          </a:prstGeom>
          <a:noFill/>
          <a:ln w="9525">
            <a:noFill/>
            <a:miter lim="800000"/>
            <a:headEnd/>
            <a:tailEnd/>
          </a:ln>
        </p:spPr>
        <p:txBody>
          <a:bodyPr>
            <a:spAutoFit/>
          </a:bodyPr>
          <a:lstStyle/>
          <a:p>
            <a:pPr algn="just">
              <a:lnSpc>
                <a:spcPct val="140000"/>
              </a:lnSpc>
              <a:spcBef>
                <a:spcPct val="50000"/>
              </a:spcBef>
            </a:pPr>
            <a:r>
              <a:rPr lang="fr-FR" sz="1800"/>
              <a:t>L’électricité consommée par les</a:t>
            </a:r>
            <a:r>
              <a:rPr lang="en-US" sz="1800"/>
              <a:t> </a:t>
            </a:r>
            <a:r>
              <a:rPr lang="fr-FR" sz="1800"/>
              <a:t>installations industrielles est généralement facturée selon un barème</a:t>
            </a:r>
            <a:r>
              <a:rPr lang="en-US" sz="1800"/>
              <a:t> </a:t>
            </a:r>
            <a:r>
              <a:rPr lang="fr-FR" sz="1800"/>
              <a:t>général de tarification des services, en vertu duquel la facturation est fonction de</a:t>
            </a:r>
            <a:r>
              <a:rPr lang="en-US" sz="1800"/>
              <a:t> </a:t>
            </a:r>
            <a:r>
              <a:rPr lang="fr-FR" sz="1800"/>
              <a:t>la demande de pointe (kW ou kVA) et de la consommation (kWh).</a:t>
            </a:r>
          </a:p>
        </p:txBody>
      </p:sp>
      <p:sp>
        <p:nvSpPr>
          <p:cNvPr id="47114" name="Text Box 10"/>
          <p:cNvSpPr txBox="1">
            <a:spLocks noChangeArrowheads="1"/>
          </p:cNvSpPr>
          <p:nvPr/>
        </p:nvSpPr>
        <p:spPr bwMode="auto">
          <a:xfrm>
            <a:off x="304800" y="2590800"/>
            <a:ext cx="8482042" cy="762000"/>
          </a:xfrm>
          <a:prstGeom prst="rect">
            <a:avLst/>
          </a:prstGeom>
          <a:noFill/>
          <a:ln w="9525">
            <a:noFill/>
            <a:miter lim="800000"/>
            <a:headEnd/>
            <a:tailEnd/>
          </a:ln>
        </p:spPr>
        <p:txBody>
          <a:bodyPr wrap="square">
            <a:spAutoFit/>
          </a:bodyPr>
          <a:lstStyle/>
          <a:p>
            <a:pPr algn="l">
              <a:spcBef>
                <a:spcPct val="50000"/>
              </a:spcBef>
            </a:pPr>
            <a:r>
              <a:rPr lang="en-US" dirty="0">
                <a:solidFill>
                  <a:srgbClr val="FF3300"/>
                </a:solidFill>
              </a:rPr>
              <a:t>Un gain important </a:t>
            </a:r>
            <a:r>
              <a:rPr lang="en-US" dirty="0" err="1">
                <a:solidFill>
                  <a:srgbClr val="FF3300"/>
                </a:solidFill>
              </a:rPr>
              <a:t>dans</a:t>
            </a:r>
            <a:r>
              <a:rPr lang="en-US" dirty="0">
                <a:solidFill>
                  <a:srgbClr val="FF3300"/>
                </a:solidFill>
              </a:rPr>
              <a:t> la facture d’</a:t>
            </a:r>
            <a:r>
              <a:rPr lang="fr-FR" dirty="0">
                <a:solidFill>
                  <a:srgbClr val="FF3300"/>
                </a:solidFill>
              </a:rPr>
              <a:t>é</a:t>
            </a:r>
            <a:r>
              <a:rPr lang="en-US" dirty="0" err="1">
                <a:solidFill>
                  <a:srgbClr val="FF3300"/>
                </a:solidFill>
              </a:rPr>
              <a:t>lectricité</a:t>
            </a:r>
            <a:r>
              <a:rPr lang="en-US" dirty="0">
                <a:solidFill>
                  <a:srgbClr val="FF3300"/>
                </a:solidFill>
              </a:rPr>
              <a:t> </a:t>
            </a:r>
            <a:r>
              <a:rPr lang="en-US" dirty="0" err="1">
                <a:solidFill>
                  <a:srgbClr val="FF3300"/>
                </a:solidFill>
              </a:rPr>
              <a:t>passe</a:t>
            </a:r>
            <a:r>
              <a:rPr lang="en-US" dirty="0">
                <a:solidFill>
                  <a:srgbClr val="FF3300"/>
                </a:solidFill>
              </a:rPr>
              <a:t> par le bon </a:t>
            </a:r>
            <a:r>
              <a:rPr lang="en-US" dirty="0" err="1">
                <a:solidFill>
                  <a:srgbClr val="FF3300"/>
                </a:solidFill>
              </a:rPr>
              <a:t>choix</a:t>
            </a:r>
            <a:r>
              <a:rPr lang="en-US" dirty="0">
                <a:solidFill>
                  <a:srgbClr val="FF3300"/>
                </a:solidFill>
              </a:rPr>
              <a:t> de type du </a:t>
            </a:r>
            <a:r>
              <a:rPr lang="en-US" dirty="0" err="1">
                <a:solidFill>
                  <a:srgbClr val="FF3300"/>
                </a:solidFill>
              </a:rPr>
              <a:t>contrat</a:t>
            </a:r>
            <a:r>
              <a:rPr lang="en-US" dirty="0">
                <a:solidFill>
                  <a:srgbClr val="FF3300"/>
                </a:solidFill>
              </a:rPr>
              <a:t>.</a:t>
            </a:r>
            <a:r>
              <a:rPr lang="en-US" sz="2400" dirty="0">
                <a:latin typeface="Times New Roman" pitchFamily="18" charset="0"/>
              </a:rPr>
              <a:t> </a:t>
            </a:r>
            <a:endParaRPr lang="fr-FR" sz="2400"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7108"/>
                                        </p:tgtEl>
                                        <p:attrNameLst>
                                          <p:attrName>style.visibility</p:attrName>
                                        </p:attrNameLst>
                                      </p:cBhvr>
                                      <p:to>
                                        <p:strVal val="visible"/>
                                      </p:to>
                                    </p:set>
                                    <p:anim calcmode="lin" valueType="num">
                                      <p:cBhvr additive="base">
                                        <p:cTn id="7" dur="500" fill="hold"/>
                                        <p:tgtEl>
                                          <p:spTgt spid="47108"/>
                                        </p:tgtEl>
                                        <p:attrNameLst>
                                          <p:attrName>ppt_x</p:attrName>
                                        </p:attrNameLst>
                                      </p:cBhvr>
                                      <p:tavLst>
                                        <p:tav tm="0">
                                          <p:val>
                                            <p:strVal val="1+#ppt_w/2"/>
                                          </p:val>
                                        </p:tav>
                                        <p:tav tm="100000">
                                          <p:val>
                                            <p:strVal val="#ppt_x"/>
                                          </p:val>
                                        </p:tav>
                                      </p:tavLst>
                                    </p:anim>
                                    <p:anim calcmode="lin" valueType="num">
                                      <p:cBhvr additive="base">
                                        <p:cTn id="8" dur="500" fill="hold"/>
                                        <p:tgtEl>
                                          <p:spTgt spid="4710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7109"/>
                                        </p:tgtEl>
                                        <p:attrNameLst>
                                          <p:attrName>style.visibility</p:attrName>
                                        </p:attrNameLst>
                                      </p:cBhvr>
                                      <p:to>
                                        <p:strVal val="visible"/>
                                      </p:to>
                                    </p:set>
                                    <p:anim calcmode="lin" valueType="num">
                                      <p:cBhvr additive="base">
                                        <p:cTn id="13" dur="500" fill="hold"/>
                                        <p:tgtEl>
                                          <p:spTgt spid="47109"/>
                                        </p:tgtEl>
                                        <p:attrNameLst>
                                          <p:attrName>ppt_x</p:attrName>
                                        </p:attrNameLst>
                                      </p:cBhvr>
                                      <p:tavLst>
                                        <p:tav tm="0">
                                          <p:val>
                                            <p:strVal val="1+#ppt_w/2"/>
                                          </p:val>
                                        </p:tav>
                                        <p:tav tm="100000">
                                          <p:val>
                                            <p:strVal val="#ppt_x"/>
                                          </p:val>
                                        </p:tav>
                                      </p:tavLst>
                                    </p:anim>
                                    <p:anim calcmode="lin" valueType="num">
                                      <p:cBhvr additive="base">
                                        <p:cTn id="14" dur="500" fill="hold"/>
                                        <p:tgtEl>
                                          <p:spTgt spid="4710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iterate type="wd">
                                    <p:tmPct val="100000"/>
                                  </p:iterate>
                                  <p:childTnLst>
                                    <p:set>
                                      <p:cBhvr>
                                        <p:cTn id="18" dur="1" fill="hold">
                                          <p:stCondLst>
                                            <p:cond delay="0"/>
                                          </p:stCondLst>
                                        </p:cTn>
                                        <p:tgtEl>
                                          <p:spTgt spid="47114"/>
                                        </p:tgtEl>
                                        <p:attrNameLst>
                                          <p:attrName>style.visibility</p:attrName>
                                        </p:attrNameLst>
                                      </p:cBhvr>
                                      <p:to>
                                        <p:strVal val="visible"/>
                                      </p:to>
                                    </p:set>
                                    <p:animEffect transition="in" filter="blinds(horizontal)">
                                      <p:cBhvr>
                                        <p:cTn id="19" dur="300"/>
                                        <p:tgtEl>
                                          <p:spTgt spid="4711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47110"/>
                                        </p:tgtEl>
                                        <p:attrNameLst>
                                          <p:attrName>style.visibility</p:attrName>
                                        </p:attrNameLst>
                                      </p:cBhvr>
                                      <p:to>
                                        <p:strVal val="visible"/>
                                      </p:to>
                                    </p:set>
                                    <p:anim calcmode="lin" valueType="num">
                                      <p:cBhvr additive="base">
                                        <p:cTn id="24" dur="500" fill="hold"/>
                                        <p:tgtEl>
                                          <p:spTgt spid="47110"/>
                                        </p:tgtEl>
                                        <p:attrNameLst>
                                          <p:attrName>ppt_x</p:attrName>
                                        </p:attrNameLst>
                                      </p:cBhvr>
                                      <p:tavLst>
                                        <p:tav tm="0">
                                          <p:val>
                                            <p:strVal val="#ppt_x"/>
                                          </p:val>
                                        </p:tav>
                                        <p:tav tm="100000">
                                          <p:val>
                                            <p:strVal val="#ppt_x"/>
                                          </p:val>
                                        </p:tav>
                                      </p:tavLst>
                                    </p:anim>
                                    <p:anim calcmode="lin" valueType="num">
                                      <p:cBhvr additive="base">
                                        <p:cTn id="25" dur="500" fill="hold"/>
                                        <p:tgtEl>
                                          <p:spTgt spid="471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P spid="47109" grpId="0" autoUpdateAnimBg="0"/>
      <p:bldP spid="47110" grpId="0" autoUpdateAnimBg="0"/>
      <p:bldP spid="4711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5"/>
          <p:cNvSpPr>
            <a:spLocks noChangeArrowheads="1"/>
          </p:cNvSpPr>
          <p:nvPr/>
        </p:nvSpPr>
        <p:spPr bwMode="auto">
          <a:xfrm>
            <a:off x="428596" y="714356"/>
            <a:ext cx="5219700" cy="396875"/>
          </a:xfrm>
          <a:prstGeom prst="rect">
            <a:avLst/>
          </a:prstGeom>
          <a:noFill/>
          <a:ln w="9525">
            <a:noFill/>
            <a:miter lim="800000"/>
            <a:headEnd/>
            <a:tailEnd/>
          </a:ln>
        </p:spPr>
        <p:txBody>
          <a:bodyPr>
            <a:spAutoFit/>
          </a:bodyPr>
          <a:lstStyle/>
          <a:p>
            <a:pPr algn="l"/>
            <a:r>
              <a:rPr lang="fr-FR" dirty="0">
                <a:solidFill>
                  <a:srgbClr val="3399FF"/>
                </a:solidFill>
              </a:rPr>
              <a:t>Réduction de la demande de pointe</a:t>
            </a:r>
          </a:p>
        </p:txBody>
      </p:sp>
      <p:sp>
        <p:nvSpPr>
          <p:cNvPr id="53259" name="Rectangle 11"/>
          <p:cNvSpPr>
            <a:spLocks noChangeArrowheads="1"/>
          </p:cNvSpPr>
          <p:nvPr/>
        </p:nvSpPr>
        <p:spPr bwMode="auto">
          <a:xfrm>
            <a:off x="490538" y="1530350"/>
            <a:ext cx="2332037" cy="336550"/>
          </a:xfrm>
          <a:prstGeom prst="rect">
            <a:avLst/>
          </a:prstGeom>
          <a:noFill/>
          <a:ln w="9525">
            <a:noFill/>
            <a:miter lim="800000"/>
            <a:headEnd/>
            <a:tailEnd/>
          </a:ln>
        </p:spPr>
        <p:txBody>
          <a:bodyPr wrap="none">
            <a:spAutoFit/>
          </a:bodyPr>
          <a:lstStyle/>
          <a:p>
            <a:pPr algn="l"/>
            <a:r>
              <a:rPr lang="en-US" sz="1600"/>
              <a:t>1-</a:t>
            </a:r>
            <a:r>
              <a:rPr lang="en-US" sz="1600" u="sng"/>
              <a:t> </a:t>
            </a:r>
            <a:r>
              <a:rPr lang="fr-FR" sz="1600" u="sng"/>
              <a:t>Demande de pointe</a:t>
            </a:r>
            <a:r>
              <a:rPr lang="fr-FR" sz="1600"/>
              <a:t> :</a:t>
            </a:r>
          </a:p>
        </p:txBody>
      </p:sp>
      <p:sp>
        <p:nvSpPr>
          <p:cNvPr id="53260" name="Text Box 12"/>
          <p:cNvSpPr txBox="1">
            <a:spLocks noChangeArrowheads="1"/>
          </p:cNvSpPr>
          <p:nvPr/>
        </p:nvSpPr>
        <p:spPr bwMode="auto">
          <a:xfrm>
            <a:off x="2705100" y="1462088"/>
            <a:ext cx="6858000" cy="825500"/>
          </a:xfrm>
          <a:prstGeom prst="rect">
            <a:avLst/>
          </a:prstGeom>
          <a:noFill/>
          <a:ln w="9525">
            <a:noFill/>
            <a:miter lim="800000"/>
            <a:headEnd/>
            <a:tailEnd/>
          </a:ln>
        </p:spPr>
        <p:txBody>
          <a:bodyPr>
            <a:spAutoFit/>
          </a:bodyPr>
          <a:lstStyle/>
          <a:p>
            <a:pPr algn="l">
              <a:lnSpc>
                <a:spcPct val="150000"/>
              </a:lnSpc>
              <a:spcBef>
                <a:spcPct val="50000"/>
              </a:spcBef>
            </a:pPr>
            <a:r>
              <a:rPr lang="en-US" sz="1600"/>
              <a:t>Demande maximale de puissance électrique pendant une </a:t>
            </a:r>
            <a:r>
              <a:rPr lang="fr-FR" sz="1600"/>
              <a:t>période</a:t>
            </a:r>
            <a:r>
              <a:rPr lang="en-US" sz="1600"/>
              <a:t> </a:t>
            </a:r>
            <a:r>
              <a:rPr lang="fr-FR" sz="1600"/>
              <a:t>déterminée </a:t>
            </a:r>
            <a:r>
              <a:rPr lang="en-US" sz="1600"/>
              <a:t>(10mn)</a:t>
            </a:r>
            <a:endParaRPr lang="fr-FR" sz="1600"/>
          </a:p>
        </p:txBody>
      </p:sp>
      <p:sp>
        <p:nvSpPr>
          <p:cNvPr id="53261" name="Rectangle 13"/>
          <p:cNvSpPr>
            <a:spLocks noChangeArrowheads="1"/>
          </p:cNvSpPr>
          <p:nvPr/>
        </p:nvSpPr>
        <p:spPr bwMode="auto">
          <a:xfrm>
            <a:off x="471488" y="2133600"/>
            <a:ext cx="8367712" cy="825500"/>
          </a:xfrm>
          <a:prstGeom prst="rect">
            <a:avLst/>
          </a:prstGeom>
          <a:noFill/>
          <a:ln w="9525">
            <a:noFill/>
            <a:miter lim="800000"/>
            <a:headEnd/>
            <a:tailEnd/>
          </a:ln>
        </p:spPr>
        <p:txBody>
          <a:bodyPr>
            <a:spAutoFit/>
          </a:bodyPr>
          <a:lstStyle/>
          <a:p>
            <a:pPr algn="l">
              <a:lnSpc>
                <a:spcPct val="150000"/>
              </a:lnSpc>
              <a:spcBef>
                <a:spcPct val="50000"/>
              </a:spcBef>
            </a:pPr>
            <a:r>
              <a:rPr lang="fr-FR" sz="1600"/>
              <a:t>Puisque les pointes de</a:t>
            </a:r>
            <a:r>
              <a:rPr lang="en-US" sz="1600"/>
              <a:t> </a:t>
            </a:r>
            <a:r>
              <a:rPr lang="fr-FR" sz="1600"/>
              <a:t>demande sont généralement prévisibles, on peut</a:t>
            </a:r>
            <a:r>
              <a:rPr lang="en-US" sz="1600"/>
              <a:t> </a:t>
            </a:r>
            <a:r>
              <a:rPr lang="fr-FR" sz="1600"/>
              <a:t>prendre différents moyens pour les réduire :</a:t>
            </a:r>
          </a:p>
        </p:txBody>
      </p:sp>
      <p:pic>
        <p:nvPicPr>
          <p:cNvPr id="53263" name="Picture 15" descr="bd21300_"/>
          <p:cNvPicPr>
            <a:picLocks noChangeAspect="1" noChangeArrowheads="1"/>
          </p:cNvPicPr>
          <p:nvPr/>
        </p:nvPicPr>
        <p:blipFill>
          <a:blip r:embed="rId2" cstate="print"/>
          <a:srcRect/>
          <a:stretch>
            <a:fillRect/>
          </a:stretch>
        </p:blipFill>
        <p:spPr bwMode="auto">
          <a:xfrm>
            <a:off x="309563" y="2343150"/>
            <a:ext cx="171450" cy="149225"/>
          </a:xfrm>
          <a:prstGeom prst="rect">
            <a:avLst/>
          </a:prstGeom>
          <a:noFill/>
          <a:ln w="9525">
            <a:noFill/>
            <a:miter lim="800000"/>
            <a:headEnd/>
            <a:tailEnd/>
          </a:ln>
        </p:spPr>
      </p:pic>
      <p:sp>
        <p:nvSpPr>
          <p:cNvPr id="53264" name="Rectangle 16"/>
          <p:cNvSpPr>
            <a:spLocks noChangeArrowheads="1"/>
          </p:cNvSpPr>
          <p:nvPr/>
        </p:nvSpPr>
        <p:spPr bwMode="auto">
          <a:xfrm>
            <a:off x="704850" y="2895600"/>
            <a:ext cx="8153400" cy="727075"/>
          </a:xfrm>
          <a:prstGeom prst="rect">
            <a:avLst/>
          </a:prstGeom>
          <a:noFill/>
          <a:ln w="9525">
            <a:noFill/>
            <a:miter lim="800000"/>
            <a:headEnd/>
            <a:tailEnd/>
          </a:ln>
        </p:spPr>
        <p:txBody>
          <a:bodyPr>
            <a:spAutoFit/>
          </a:bodyPr>
          <a:lstStyle/>
          <a:p>
            <a:pPr algn="l">
              <a:lnSpc>
                <a:spcPct val="130000"/>
              </a:lnSpc>
              <a:spcBef>
                <a:spcPct val="50000"/>
              </a:spcBef>
            </a:pPr>
            <a:r>
              <a:rPr lang="en-US" sz="1600"/>
              <a:t>1- </a:t>
            </a:r>
            <a:r>
              <a:rPr lang="fr-FR" sz="1600"/>
              <a:t>délester la charge</a:t>
            </a:r>
            <a:r>
              <a:rPr lang="en-US" sz="1600"/>
              <a:t> : </a:t>
            </a:r>
            <a:r>
              <a:rPr lang="fr-FR" sz="1600"/>
              <a:t> éteindre les pièces d’équipement non essentielles</a:t>
            </a:r>
            <a:r>
              <a:rPr lang="en-US" sz="1600"/>
              <a:t> </a:t>
            </a:r>
            <a:r>
              <a:rPr lang="fr-FR" sz="1600"/>
              <a:t>en période de pointe</a:t>
            </a:r>
            <a:endParaRPr lang="fr-FR" sz="2400" b="1"/>
          </a:p>
        </p:txBody>
      </p:sp>
      <p:pic>
        <p:nvPicPr>
          <p:cNvPr id="53292" name="Picture 44"/>
          <p:cNvPicPr>
            <a:picLocks noChangeAspect="1" noChangeArrowheads="1"/>
          </p:cNvPicPr>
          <p:nvPr/>
        </p:nvPicPr>
        <p:blipFill>
          <a:blip r:embed="rId3" cstate="print"/>
          <a:srcRect/>
          <a:stretch>
            <a:fillRect/>
          </a:stretch>
        </p:blipFill>
        <p:spPr bwMode="auto">
          <a:xfrm>
            <a:off x="5486400" y="3505200"/>
            <a:ext cx="2733675" cy="2776538"/>
          </a:xfrm>
          <a:prstGeom prst="rect">
            <a:avLst/>
          </a:prstGeom>
          <a:noFill/>
          <a:ln w="28575">
            <a:solidFill>
              <a:srgbClr val="FF00FF"/>
            </a:solidFill>
            <a:miter lim="800000"/>
            <a:headEnd/>
            <a:tailEnd/>
          </a:ln>
        </p:spPr>
      </p:pic>
      <p:sp>
        <p:nvSpPr>
          <p:cNvPr id="53293" name="AutoShape 45"/>
          <p:cNvSpPr>
            <a:spLocks noChangeArrowheads="1"/>
          </p:cNvSpPr>
          <p:nvPr/>
        </p:nvSpPr>
        <p:spPr bwMode="auto">
          <a:xfrm>
            <a:off x="3910013" y="4648200"/>
            <a:ext cx="976312" cy="485775"/>
          </a:xfrm>
          <a:prstGeom prst="rightArrow">
            <a:avLst>
              <a:gd name="adj1" fmla="val 50000"/>
              <a:gd name="adj2" fmla="val 50245"/>
            </a:avLst>
          </a:prstGeom>
          <a:gradFill rotWithShape="0">
            <a:gsLst>
              <a:gs pos="0">
                <a:schemeClr val="accent1"/>
              </a:gs>
              <a:gs pos="100000">
                <a:srgbClr val="66FF33"/>
              </a:gs>
            </a:gsLst>
            <a:lin ang="0" scaled="1"/>
          </a:gradFill>
          <a:ln w="9525">
            <a:solidFill>
              <a:schemeClr val="tx1"/>
            </a:solidFill>
            <a:miter lim="800000"/>
            <a:headEnd/>
            <a:tailEnd/>
          </a:ln>
        </p:spPr>
        <p:txBody>
          <a:bodyPr wrap="none" anchor="ctr"/>
          <a:lstStyle/>
          <a:p>
            <a:endParaRPr lang="fr-FR"/>
          </a:p>
        </p:txBody>
      </p:sp>
      <p:pic>
        <p:nvPicPr>
          <p:cNvPr id="53295" name="Picture 47" descr="circuit_anim"/>
          <p:cNvPicPr>
            <a:picLocks noChangeAspect="1" noChangeArrowheads="1" noCrop="1"/>
          </p:cNvPicPr>
          <p:nvPr/>
        </p:nvPicPr>
        <p:blipFill>
          <a:blip r:embed="rId4" cstate="print"/>
          <a:srcRect/>
          <a:stretch>
            <a:fillRect/>
          </a:stretch>
        </p:blipFill>
        <p:spPr bwMode="auto">
          <a:xfrm>
            <a:off x="457200" y="3797300"/>
            <a:ext cx="1371600" cy="2286000"/>
          </a:xfrm>
          <a:prstGeom prst="rect">
            <a:avLst/>
          </a:prstGeom>
          <a:noFill/>
          <a:ln w="9525">
            <a:noFill/>
            <a:miter lim="800000"/>
            <a:headEnd/>
            <a:tailEnd/>
          </a:ln>
        </p:spPr>
      </p:pic>
      <p:pic>
        <p:nvPicPr>
          <p:cNvPr id="53297" name="Picture 49" descr="depindus1">
            <a:hlinkClick r:id="rId5"/>
          </p:cNvPr>
          <p:cNvPicPr preferRelativeResize="0">
            <a:picLocks noChangeAspect="1" noChangeArrowheads="1"/>
          </p:cNvPicPr>
          <p:nvPr/>
        </p:nvPicPr>
        <p:blipFill>
          <a:blip r:embed="rId6" cstate="email"/>
          <a:srcRect/>
          <a:stretch>
            <a:fillRect/>
          </a:stretch>
        </p:blipFill>
        <p:spPr bwMode="auto">
          <a:xfrm>
            <a:off x="2705100" y="3365500"/>
            <a:ext cx="457200" cy="430213"/>
          </a:xfrm>
          <a:prstGeom prst="rect">
            <a:avLst/>
          </a:prstGeom>
          <a:solidFill>
            <a:srgbClr val="FF00FF"/>
          </a:solidFill>
          <a:ln w="9525">
            <a:solidFill>
              <a:srgbClr val="FF00FF"/>
            </a:solidFill>
            <a:miter lim="800000"/>
            <a:headEnd/>
            <a:tailEnd/>
          </a:ln>
        </p:spPr>
      </p:pic>
      <p:pic>
        <p:nvPicPr>
          <p:cNvPr id="53298" name="Picture 50"/>
          <p:cNvPicPr preferRelativeResize="0">
            <a:picLocks noChangeAspect="1" noChangeArrowheads="1"/>
          </p:cNvPicPr>
          <p:nvPr/>
        </p:nvPicPr>
        <p:blipFill>
          <a:blip r:embed="rId7" cstate="print"/>
          <a:srcRect/>
          <a:stretch>
            <a:fillRect/>
          </a:stretch>
        </p:blipFill>
        <p:spPr bwMode="auto">
          <a:xfrm>
            <a:off x="2794000" y="3911600"/>
            <a:ext cx="273050" cy="400050"/>
          </a:xfrm>
          <a:prstGeom prst="rect">
            <a:avLst/>
          </a:prstGeom>
          <a:noFill/>
          <a:ln w="9525">
            <a:solidFill>
              <a:srgbClr val="FF00FF"/>
            </a:solidFill>
            <a:miter lim="800000"/>
            <a:headEnd/>
            <a:tailEnd/>
          </a:ln>
        </p:spPr>
      </p:pic>
      <p:pic>
        <p:nvPicPr>
          <p:cNvPr id="53299" name="Picture 51" descr="chaudierefioul">
            <a:hlinkClick r:id="rId8"/>
          </p:cNvPr>
          <p:cNvPicPr preferRelativeResize="0">
            <a:picLocks noChangeAspect="1" noChangeArrowheads="1"/>
          </p:cNvPicPr>
          <p:nvPr/>
        </p:nvPicPr>
        <p:blipFill>
          <a:blip r:embed="rId9" cstate="email"/>
          <a:srcRect/>
          <a:stretch>
            <a:fillRect/>
          </a:stretch>
        </p:blipFill>
        <p:spPr bwMode="auto">
          <a:xfrm>
            <a:off x="2705100" y="4483100"/>
            <a:ext cx="493713" cy="571500"/>
          </a:xfrm>
          <a:prstGeom prst="rect">
            <a:avLst/>
          </a:prstGeom>
          <a:noFill/>
          <a:ln w="9525">
            <a:solidFill>
              <a:srgbClr val="FF00FF"/>
            </a:solidFill>
            <a:miter lim="800000"/>
            <a:headEnd/>
            <a:tailEnd/>
          </a:ln>
        </p:spPr>
      </p:pic>
      <p:pic>
        <p:nvPicPr>
          <p:cNvPr id="53300" name="Picture 52" descr="rf18">
            <a:hlinkClick r:id="rId10"/>
          </p:cNvPr>
          <p:cNvPicPr preferRelativeResize="0">
            <a:picLocks noChangeAspect="1" noChangeArrowheads="1"/>
          </p:cNvPicPr>
          <p:nvPr/>
        </p:nvPicPr>
        <p:blipFill>
          <a:blip r:embed="rId11" cstate="email"/>
          <a:srcRect/>
          <a:stretch>
            <a:fillRect/>
          </a:stretch>
        </p:blipFill>
        <p:spPr bwMode="auto">
          <a:xfrm>
            <a:off x="2692400" y="5207000"/>
            <a:ext cx="514350" cy="346075"/>
          </a:xfrm>
          <a:prstGeom prst="rect">
            <a:avLst/>
          </a:prstGeom>
          <a:noFill/>
          <a:ln w="9525">
            <a:solidFill>
              <a:srgbClr val="FF00FF"/>
            </a:solidFill>
            <a:miter lim="800000"/>
            <a:headEnd/>
            <a:tailEnd/>
          </a:ln>
        </p:spPr>
      </p:pic>
      <p:pic>
        <p:nvPicPr>
          <p:cNvPr id="53301" name="Picture 53" descr="SPIER">
            <a:hlinkClick r:id="rId12"/>
          </p:cNvPr>
          <p:cNvPicPr preferRelativeResize="0">
            <a:picLocks noChangeAspect="1" noChangeArrowheads="1"/>
          </p:cNvPicPr>
          <p:nvPr/>
        </p:nvPicPr>
        <p:blipFill>
          <a:blip r:embed="rId13" cstate="email"/>
          <a:srcRect/>
          <a:stretch>
            <a:fillRect/>
          </a:stretch>
        </p:blipFill>
        <p:spPr bwMode="auto">
          <a:xfrm>
            <a:off x="2660650" y="5638800"/>
            <a:ext cx="571500" cy="431800"/>
          </a:xfrm>
          <a:prstGeom prst="rect">
            <a:avLst/>
          </a:prstGeom>
          <a:noFill/>
          <a:ln w="9525">
            <a:solidFill>
              <a:srgbClr val="FF00FF"/>
            </a:solidFill>
            <a:miter lim="800000"/>
            <a:headEnd/>
            <a:tailEnd/>
          </a:ln>
        </p:spPr>
      </p:pic>
      <p:pic>
        <p:nvPicPr>
          <p:cNvPr id="53302" name="Picture 54" descr="pompe">
            <a:hlinkClick r:id="rId14"/>
          </p:cNvPr>
          <p:cNvPicPr preferRelativeResize="0">
            <a:picLocks noChangeAspect="1" noChangeArrowheads="1"/>
          </p:cNvPicPr>
          <p:nvPr/>
        </p:nvPicPr>
        <p:blipFill>
          <a:blip r:embed="rId15" cstate="email"/>
          <a:srcRect/>
          <a:stretch>
            <a:fillRect/>
          </a:stretch>
        </p:blipFill>
        <p:spPr bwMode="auto">
          <a:xfrm>
            <a:off x="2628900" y="6151563"/>
            <a:ext cx="644525" cy="458787"/>
          </a:xfrm>
          <a:prstGeom prst="rect">
            <a:avLst/>
          </a:prstGeom>
          <a:noFill/>
          <a:ln w="9525">
            <a:solidFill>
              <a:srgbClr val="FF00FF"/>
            </a:solidFill>
            <a:miter lim="800000"/>
            <a:headEnd/>
            <a:tailEnd/>
          </a:ln>
        </p:spPr>
      </p:pic>
      <p:grpSp>
        <p:nvGrpSpPr>
          <p:cNvPr id="2" name="Group 55"/>
          <p:cNvGrpSpPr>
            <a:grpSpLocks noChangeAspect="1"/>
          </p:cNvGrpSpPr>
          <p:nvPr/>
        </p:nvGrpSpPr>
        <p:grpSpPr bwMode="auto">
          <a:xfrm>
            <a:off x="1676400" y="3667125"/>
            <a:ext cx="742950" cy="2771775"/>
            <a:chOff x="1056" y="1968"/>
            <a:chExt cx="624" cy="2112"/>
          </a:xfrm>
        </p:grpSpPr>
        <p:grpSp>
          <p:nvGrpSpPr>
            <p:cNvPr id="3" name="Group 56"/>
            <p:cNvGrpSpPr>
              <a:grpSpLocks noChangeAspect="1"/>
            </p:cNvGrpSpPr>
            <p:nvPr/>
          </p:nvGrpSpPr>
          <p:grpSpPr bwMode="auto">
            <a:xfrm>
              <a:off x="1056" y="1968"/>
              <a:ext cx="624" cy="2112"/>
              <a:chOff x="1056" y="1968"/>
              <a:chExt cx="624" cy="2112"/>
            </a:xfrm>
          </p:grpSpPr>
          <p:grpSp>
            <p:nvGrpSpPr>
              <p:cNvPr id="4" name="Group 57"/>
              <p:cNvGrpSpPr>
                <a:grpSpLocks noChangeAspect="1"/>
              </p:cNvGrpSpPr>
              <p:nvPr/>
            </p:nvGrpSpPr>
            <p:grpSpPr bwMode="auto">
              <a:xfrm>
                <a:off x="1056" y="1968"/>
                <a:ext cx="624" cy="2112"/>
                <a:chOff x="1056" y="1968"/>
                <a:chExt cx="624" cy="2112"/>
              </a:xfrm>
            </p:grpSpPr>
            <p:sp>
              <p:nvSpPr>
                <p:cNvPr id="20508" name="Line 58"/>
                <p:cNvSpPr>
                  <a:spLocks noChangeAspect="1" noChangeShapeType="1"/>
                </p:cNvSpPr>
                <p:nvPr/>
              </p:nvSpPr>
              <p:spPr bwMode="auto">
                <a:xfrm>
                  <a:off x="1056" y="3084"/>
                  <a:ext cx="240" cy="0"/>
                </a:xfrm>
                <a:prstGeom prst="line">
                  <a:avLst/>
                </a:prstGeom>
                <a:noFill/>
                <a:ln w="28575">
                  <a:solidFill>
                    <a:srgbClr val="FFFF00"/>
                  </a:solidFill>
                  <a:round/>
                  <a:headEnd/>
                  <a:tailEnd type="triangle" w="med" len="med"/>
                </a:ln>
              </p:spPr>
              <p:txBody>
                <a:bodyPr/>
                <a:lstStyle/>
                <a:p>
                  <a:endParaRPr lang="fr-FR"/>
                </a:p>
              </p:txBody>
            </p:sp>
            <p:grpSp>
              <p:nvGrpSpPr>
                <p:cNvPr id="5" name="Group 59"/>
                <p:cNvGrpSpPr>
                  <a:grpSpLocks noChangeAspect="1"/>
                </p:cNvGrpSpPr>
                <p:nvPr/>
              </p:nvGrpSpPr>
              <p:grpSpPr bwMode="auto">
                <a:xfrm>
                  <a:off x="1296" y="1968"/>
                  <a:ext cx="384" cy="2112"/>
                  <a:chOff x="1296" y="1968"/>
                  <a:chExt cx="384" cy="2112"/>
                </a:xfrm>
              </p:grpSpPr>
              <p:grpSp>
                <p:nvGrpSpPr>
                  <p:cNvPr id="6" name="Group 60"/>
                  <p:cNvGrpSpPr>
                    <a:grpSpLocks noChangeAspect="1"/>
                  </p:cNvGrpSpPr>
                  <p:nvPr/>
                </p:nvGrpSpPr>
                <p:grpSpPr bwMode="auto">
                  <a:xfrm>
                    <a:off x="1296" y="1968"/>
                    <a:ext cx="384" cy="2112"/>
                    <a:chOff x="1296" y="1968"/>
                    <a:chExt cx="384" cy="2112"/>
                  </a:xfrm>
                </p:grpSpPr>
                <p:sp>
                  <p:nvSpPr>
                    <p:cNvPr id="20513" name="Line 61"/>
                    <p:cNvSpPr>
                      <a:spLocks noChangeAspect="1" noChangeShapeType="1"/>
                    </p:cNvSpPr>
                    <p:nvPr/>
                  </p:nvSpPr>
                  <p:spPr bwMode="auto">
                    <a:xfrm>
                      <a:off x="1296" y="1968"/>
                      <a:ext cx="0" cy="2112"/>
                    </a:xfrm>
                    <a:prstGeom prst="line">
                      <a:avLst/>
                    </a:prstGeom>
                    <a:noFill/>
                    <a:ln w="28575">
                      <a:solidFill>
                        <a:srgbClr val="FFFF00"/>
                      </a:solidFill>
                      <a:round/>
                      <a:headEnd/>
                      <a:tailEnd/>
                    </a:ln>
                  </p:spPr>
                  <p:txBody>
                    <a:bodyPr/>
                    <a:lstStyle/>
                    <a:p>
                      <a:endParaRPr lang="fr-FR"/>
                    </a:p>
                  </p:txBody>
                </p:sp>
                <p:sp>
                  <p:nvSpPr>
                    <p:cNvPr id="20514" name="Line 62"/>
                    <p:cNvSpPr>
                      <a:spLocks noChangeAspect="1" noChangeShapeType="1"/>
                    </p:cNvSpPr>
                    <p:nvPr/>
                  </p:nvSpPr>
                  <p:spPr bwMode="auto">
                    <a:xfrm>
                      <a:off x="1296" y="1971"/>
                      <a:ext cx="384" cy="0"/>
                    </a:xfrm>
                    <a:prstGeom prst="line">
                      <a:avLst/>
                    </a:prstGeom>
                    <a:noFill/>
                    <a:ln w="28575">
                      <a:solidFill>
                        <a:srgbClr val="FFFF00"/>
                      </a:solidFill>
                      <a:round/>
                      <a:headEnd/>
                      <a:tailEnd type="triangle" w="med" len="med"/>
                    </a:ln>
                  </p:spPr>
                  <p:txBody>
                    <a:bodyPr/>
                    <a:lstStyle/>
                    <a:p>
                      <a:endParaRPr lang="fr-FR"/>
                    </a:p>
                  </p:txBody>
                </p:sp>
              </p:grpSp>
              <p:sp>
                <p:nvSpPr>
                  <p:cNvPr id="20512" name="Line 63"/>
                  <p:cNvSpPr>
                    <a:spLocks noChangeAspect="1" noChangeShapeType="1"/>
                  </p:cNvSpPr>
                  <p:nvPr/>
                </p:nvSpPr>
                <p:spPr bwMode="auto">
                  <a:xfrm>
                    <a:off x="1296" y="2352"/>
                    <a:ext cx="384" cy="0"/>
                  </a:xfrm>
                  <a:prstGeom prst="line">
                    <a:avLst/>
                  </a:prstGeom>
                  <a:noFill/>
                  <a:ln w="28575">
                    <a:solidFill>
                      <a:srgbClr val="FFFF00"/>
                    </a:solidFill>
                    <a:round/>
                    <a:headEnd/>
                    <a:tailEnd type="triangle" w="med" len="med"/>
                  </a:ln>
                </p:spPr>
                <p:txBody>
                  <a:bodyPr/>
                  <a:lstStyle/>
                  <a:p>
                    <a:endParaRPr lang="fr-FR"/>
                  </a:p>
                </p:txBody>
              </p:sp>
            </p:grpSp>
            <p:sp>
              <p:nvSpPr>
                <p:cNvPr id="20510" name="Line 64"/>
                <p:cNvSpPr>
                  <a:spLocks noChangeAspect="1" noChangeShapeType="1"/>
                </p:cNvSpPr>
                <p:nvPr/>
              </p:nvSpPr>
              <p:spPr bwMode="auto">
                <a:xfrm>
                  <a:off x="1296" y="2820"/>
                  <a:ext cx="384" cy="0"/>
                </a:xfrm>
                <a:prstGeom prst="line">
                  <a:avLst/>
                </a:prstGeom>
                <a:noFill/>
                <a:ln w="28575">
                  <a:solidFill>
                    <a:srgbClr val="FFFF00"/>
                  </a:solidFill>
                  <a:round/>
                  <a:headEnd/>
                  <a:tailEnd type="triangle" w="med" len="med"/>
                </a:ln>
              </p:spPr>
              <p:txBody>
                <a:bodyPr/>
                <a:lstStyle/>
                <a:p>
                  <a:endParaRPr lang="fr-FR"/>
                </a:p>
              </p:txBody>
            </p:sp>
          </p:grpSp>
          <p:sp>
            <p:nvSpPr>
              <p:cNvPr id="20507" name="Line 65"/>
              <p:cNvSpPr>
                <a:spLocks noChangeAspect="1" noChangeShapeType="1"/>
              </p:cNvSpPr>
              <p:nvPr/>
            </p:nvSpPr>
            <p:spPr bwMode="auto">
              <a:xfrm>
                <a:off x="1296" y="3264"/>
                <a:ext cx="384" cy="0"/>
              </a:xfrm>
              <a:prstGeom prst="line">
                <a:avLst/>
              </a:prstGeom>
              <a:noFill/>
              <a:ln w="28575">
                <a:solidFill>
                  <a:srgbClr val="FFFF00"/>
                </a:solidFill>
                <a:round/>
                <a:headEnd/>
                <a:tailEnd type="triangle" w="med" len="med"/>
              </a:ln>
            </p:spPr>
            <p:txBody>
              <a:bodyPr/>
              <a:lstStyle/>
              <a:p>
                <a:endParaRPr lang="fr-FR"/>
              </a:p>
            </p:txBody>
          </p:sp>
        </p:grpSp>
        <p:sp>
          <p:nvSpPr>
            <p:cNvPr id="20504" name="Line 66"/>
            <p:cNvSpPr>
              <a:spLocks noChangeAspect="1" noChangeShapeType="1"/>
            </p:cNvSpPr>
            <p:nvPr/>
          </p:nvSpPr>
          <p:spPr bwMode="auto">
            <a:xfrm>
              <a:off x="1296" y="3600"/>
              <a:ext cx="384" cy="0"/>
            </a:xfrm>
            <a:prstGeom prst="line">
              <a:avLst/>
            </a:prstGeom>
            <a:noFill/>
            <a:ln w="28575">
              <a:solidFill>
                <a:srgbClr val="FFFF00"/>
              </a:solidFill>
              <a:round/>
              <a:headEnd/>
              <a:tailEnd type="triangle" w="med" len="med"/>
            </a:ln>
          </p:spPr>
          <p:txBody>
            <a:bodyPr/>
            <a:lstStyle/>
            <a:p>
              <a:endParaRPr lang="fr-FR"/>
            </a:p>
          </p:txBody>
        </p:sp>
        <p:sp>
          <p:nvSpPr>
            <p:cNvPr id="20505" name="Line 67"/>
            <p:cNvSpPr>
              <a:spLocks noChangeAspect="1" noChangeShapeType="1"/>
            </p:cNvSpPr>
            <p:nvPr/>
          </p:nvSpPr>
          <p:spPr bwMode="auto">
            <a:xfrm>
              <a:off x="1296" y="4080"/>
              <a:ext cx="384" cy="0"/>
            </a:xfrm>
            <a:prstGeom prst="line">
              <a:avLst/>
            </a:prstGeom>
            <a:noFill/>
            <a:ln w="28575">
              <a:solidFill>
                <a:srgbClr val="FFFF00"/>
              </a:solidFill>
              <a:round/>
              <a:headEnd/>
              <a:tailEnd type="triangle" w="med" len="med"/>
            </a:ln>
          </p:spPr>
          <p:txBody>
            <a:bodyPr/>
            <a:lstStyle/>
            <a:p>
              <a:endParaRPr lang="fr-FR"/>
            </a:p>
          </p:txBody>
        </p:sp>
      </p:grpSp>
      <p:sp>
        <p:nvSpPr>
          <p:cNvPr id="53316" name="Text Box 68"/>
          <p:cNvSpPr txBox="1">
            <a:spLocks noChangeArrowheads="1"/>
          </p:cNvSpPr>
          <p:nvPr/>
        </p:nvSpPr>
        <p:spPr bwMode="auto">
          <a:xfrm>
            <a:off x="2628900" y="3505200"/>
            <a:ext cx="838200" cy="1006475"/>
          </a:xfrm>
          <a:prstGeom prst="rect">
            <a:avLst/>
          </a:prstGeom>
          <a:noFill/>
          <a:ln w="9525">
            <a:noFill/>
            <a:miter lim="800000"/>
            <a:headEnd/>
            <a:tailEnd/>
          </a:ln>
        </p:spPr>
        <p:txBody>
          <a:bodyPr>
            <a:spAutoFit/>
          </a:bodyPr>
          <a:lstStyle/>
          <a:p>
            <a:pPr algn="l">
              <a:spcBef>
                <a:spcPct val="50000"/>
              </a:spcBef>
            </a:pPr>
            <a:r>
              <a:rPr lang="fr-FR" sz="6000">
                <a:solidFill>
                  <a:srgbClr val="FF3300"/>
                </a:solidFill>
              </a:rPr>
              <a:t>x</a:t>
            </a:r>
          </a:p>
        </p:txBody>
      </p:sp>
      <p:sp>
        <p:nvSpPr>
          <p:cNvPr id="53317" name="Text Box 69"/>
          <p:cNvSpPr txBox="1">
            <a:spLocks noChangeArrowheads="1"/>
          </p:cNvSpPr>
          <p:nvPr/>
        </p:nvSpPr>
        <p:spPr bwMode="auto">
          <a:xfrm>
            <a:off x="2590800" y="5851525"/>
            <a:ext cx="685800" cy="1006475"/>
          </a:xfrm>
          <a:prstGeom prst="rect">
            <a:avLst/>
          </a:prstGeom>
          <a:noFill/>
          <a:ln w="9525">
            <a:noFill/>
            <a:miter lim="800000"/>
            <a:headEnd/>
            <a:tailEnd/>
          </a:ln>
        </p:spPr>
        <p:txBody>
          <a:bodyPr>
            <a:spAutoFit/>
          </a:bodyPr>
          <a:lstStyle/>
          <a:p>
            <a:pPr algn="l">
              <a:spcBef>
                <a:spcPct val="50000"/>
              </a:spcBef>
            </a:pPr>
            <a:r>
              <a:rPr lang="fr-FR" sz="6000">
                <a:solidFill>
                  <a:srgbClr val="FF3300"/>
                </a:solidFill>
              </a:rPr>
              <a:t>x</a:t>
            </a:r>
          </a:p>
        </p:txBody>
      </p:sp>
      <p:sp>
        <p:nvSpPr>
          <p:cNvPr id="53318" name="Text Box 70"/>
          <p:cNvSpPr txBox="1">
            <a:spLocks noChangeArrowheads="1"/>
          </p:cNvSpPr>
          <p:nvPr/>
        </p:nvSpPr>
        <p:spPr bwMode="auto">
          <a:xfrm>
            <a:off x="2590800" y="4800600"/>
            <a:ext cx="762000" cy="1006475"/>
          </a:xfrm>
          <a:prstGeom prst="rect">
            <a:avLst/>
          </a:prstGeom>
          <a:noFill/>
          <a:ln w="9525">
            <a:noFill/>
            <a:miter lim="800000"/>
            <a:headEnd/>
            <a:tailEnd/>
          </a:ln>
        </p:spPr>
        <p:txBody>
          <a:bodyPr>
            <a:spAutoFit/>
          </a:bodyPr>
          <a:lstStyle/>
          <a:p>
            <a:pPr algn="l">
              <a:spcBef>
                <a:spcPct val="50000"/>
              </a:spcBef>
            </a:pPr>
            <a:r>
              <a:rPr lang="fr-FR" sz="6000">
                <a:solidFill>
                  <a:srgbClr val="FF3300"/>
                </a:solidFill>
              </a:rPr>
              <a:t>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3"/>
                                        </p:tgtEl>
                                        <p:attrNameLst>
                                          <p:attrName>style.visibility</p:attrName>
                                        </p:attrNameLst>
                                      </p:cBhvr>
                                      <p:to>
                                        <p:strVal val="visible"/>
                                      </p:to>
                                    </p:set>
                                    <p:anim calcmode="lin" valueType="num">
                                      <p:cBhvr additive="base">
                                        <p:cTn id="7" dur="500" fill="hold"/>
                                        <p:tgtEl>
                                          <p:spTgt spid="53253"/>
                                        </p:tgtEl>
                                        <p:attrNameLst>
                                          <p:attrName>ppt_x</p:attrName>
                                        </p:attrNameLst>
                                      </p:cBhvr>
                                      <p:tavLst>
                                        <p:tav tm="0">
                                          <p:val>
                                            <p:strVal val="0-#ppt_w/2"/>
                                          </p:val>
                                        </p:tav>
                                        <p:tav tm="100000">
                                          <p:val>
                                            <p:strVal val="#ppt_x"/>
                                          </p:val>
                                        </p:tav>
                                      </p:tavLst>
                                    </p:anim>
                                    <p:anim calcmode="lin" valueType="num">
                                      <p:cBhvr additive="base">
                                        <p:cTn id="8"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9"/>
                                        </p:tgtEl>
                                        <p:attrNameLst>
                                          <p:attrName>style.visibility</p:attrName>
                                        </p:attrNameLst>
                                      </p:cBhvr>
                                      <p:to>
                                        <p:strVal val="visible"/>
                                      </p:to>
                                    </p:set>
                                    <p:anim calcmode="lin" valueType="num">
                                      <p:cBhvr additive="base">
                                        <p:cTn id="13" dur="500" fill="hold"/>
                                        <p:tgtEl>
                                          <p:spTgt spid="53259"/>
                                        </p:tgtEl>
                                        <p:attrNameLst>
                                          <p:attrName>ppt_x</p:attrName>
                                        </p:attrNameLst>
                                      </p:cBhvr>
                                      <p:tavLst>
                                        <p:tav tm="0">
                                          <p:val>
                                            <p:strVal val="0-#ppt_w/2"/>
                                          </p:val>
                                        </p:tav>
                                        <p:tav tm="100000">
                                          <p:val>
                                            <p:strVal val="#ppt_x"/>
                                          </p:val>
                                        </p:tav>
                                      </p:tavLst>
                                    </p:anim>
                                    <p:anim calcmode="lin" valueType="num">
                                      <p:cBhvr additive="base">
                                        <p:cTn id="14" dur="500" fill="hold"/>
                                        <p:tgtEl>
                                          <p:spTgt spid="532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3260"/>
                                        </p:tgtEl>
                                        <p:attrNameLst>
                                          <p:attrName>style.visibility</p:attrName>
                                        </p:attrNameLst>
                                      </p:cBhvr>
                                      <p:to>
                                        <p:strVal val="visible"/>
                                      </p:to>
                                    </p:set>
                                    <p:anim calcmode="lin" valueType="num">
                                      <p:cBhvr additive="base">
                                        <p:cTn id="19" dur="500" fill="hold"/>
                                        <p:tgtEl>
                                          <p:spTgt spid="53260"/>
                                        </p:tgtEl>
                                        <p:attrNameLst>
                                          <p:attrName>ppt_x</p:attrName>
                                        </p:attrNameLst>
                                      </p:cBhvr>
                                      <p:tavLst>
                                        <p:tav tm="0">
                                          <p:val>
                                            <p:strVal val="1+#ppt_w/2"/>
                                          </p:val>
                                        </p:tav>
                                        <p:tav tm="100000">
                                          <p:val>
                                            <p:strVal val="#ppt_x"/>
                                          </p:val>
                                        </p:tav>
                                      </p:tavLst>
                                    </p:anim>
                                    <p:anim calcmode="lin" valueType="num">
                                      <p:cBhvr additive="base">
                                        <p:cTn id="20" dur="500" fill="hold"/>
                                        <p:tgtEl>
                                          <p:spTgt spid="5326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5326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53261"/>
                                        </p:tgtEl>
                                        <p:attrNameLst>
                                          <p:attrName>style.visibility</p:attrName>
                                        </p:attrNameLst>
                                      </p:cBhvr>
                                      <p:to>
                                        <p:strVal val="visible"/>
                                      </p:to>
                                    </p:set>
                                    <p:anim calcmode="lin" valueType="num">
                                      <p:cBhvr additive="base">
                                        <p:cTn id="29" dur="500" fill="hold"/>
                                        <p:tgtEl>
                                          <p:spTgt spid="53261"/>
                                        </p:tgtEl>
                                        <p:attrNameLst>
                                          <p:attrName>ppt_x</p:attrName>
                                        </p:attrNameLst>
                                      </p:cBhvr>
                                      <p:tavLst>
                                        <p:tav tm="0">
                                          <p:val>
                                            <p:strVal val="1+#ppt_w/2"/>
                                          </p:val>
                                        </p:tav>
                                        <p:tav tm="100000">
                                          <p:val>
                                            <p:strVal val="#ppt_x"/>
                                          </p:val>
                                        </p:tav>
                                      </p:tavLst>
                                    </p:anim>
                                    <p:anim calcmode="lin" valueType="num">
                                      <p:cBhvr additive="base">
                                        <p:cTn id="30" dur="500" fill="hold"/>
                                        <p:tgtEl>
                                          <p:spTgt spid="5326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53264"/>
                                        </p:tgtEl>
                                        <p:attrNameLst>
                                          <p:attrName>style.visibility</p:attrName>
                                        </p:attrNameLst>
                                      </p:cBhvr>
                                      <p:to>
                                        <p:strVal val="visible"/>
                                      </p:to>
                                    </p:set>
                                    <p:animEffect transition="in" filter="blinds(horizontal)">
                                      <p:cBhvr>
                                        <p:cTn id="35" dur="500"/>
                                        <p:tgtEl>
                                          <p:spTgt spid="53264"/>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499"/>
                                          </p:stCondLst>
                                        </p:cTn>
                                        <p:tgtEl>
                                          <p:spTgt spid="5329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blinds(horizontal)">
                                      <p:cBhvr>
                                        <p:cTn id="44" dur="5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53297"/>
                                        </p:tgtEl>
                                        <p:attrNameLst>
                                          <p:attrName>style.visibility</p:attrName>
                                        </p:attrNameLst>
                                      </p:cBhvr>
                                      <p:to>
                                        <p:strVal val="visible"/>
                                      </p:to>
                                    </p:set>
                                    <p:animEffect transition="in" filter="randombar(horizontal)">
                                      <p:cBhvr>
                                        <p:cTn id="49" dur="500"/>
                                        <p:tgtEl>
                                          <p:spTgt spid="53297"/>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nodeType="clickEffect">
                                  <p:stCondLst>
                                    <p:cond delay="0"/>
                                  </p:stCondLst>
                                  <p:childTnLst>
                                    <p:set>
                                      <p:cBhvr>
                                        <p:cTn id="53" dur="1" fill="hold">
                                          <p:stCondLst>
                                            <p:cond delay="0"/>
                                          </p:stCondLst>
                                        </p:cTn>
                                        <p:tgtEl>
                                          <p:spTgt spid="53298"/>
                                        </p:tgtEl>
                                        <p:attrNameLst>
                                          <p:attrName>style.visibility</p:attrName>
                                        </p:attrNameLst>
                                      </p:cBhvr>
                                      <p:to>
                                        <p:strVal val="visible"/>
                                      </p:to>
                                    </p:set>
                                    <p:animEffect transition="in" filter="randombar(horizontal)">
                                      <p:cBhvr>
                                        <p:cTn id="54" dur="500"/>
                                        <p:tgtEl>
                                          <p:spTgt spid="53298"/>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nodeType="clickEffect">
                                  <p:stCondLst>
                                    <p:cond delay="0"/>
                                  </p:stCondLst>
                                  <p:childTnLst>
                                    <p:set>
                                      <p:cBhvr>
                                        <p:cTn id="58" dur="1" fill="hold">
                                          <p:stCondLst>
                                            <p:cond delay="0"/>
                                          </p:stCondLst>
                                        </p:cTn>
                                        <p:tgtEl>
                                          <p:spTgt spid="53299"/>
                                        </p:tgtEl>
                                        <p:attrNameLst>
                                          <p:attrName>style.visibility</p:attrName>
                                        </p:attrNameLst>
                                      </p:cBhvr>
                                      <p:to>
                                        <p:strVal val="visible"/>
                                      </p:to>
                                    </p:set>
                                    <p:animEffect transition="in" filter="randombar(horizontal)">
                                      <p:cBhvr>
                                        <p:cTn id="59" dur="500"/>
                                        <p:tgtEl>
                                          <p:spTgt spid="53299"/>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53300"/>
                                        </p:tgtEl>
                                        <p:attrNameLst>
                                          <p:attrName>style.visibility</p:attrName>
                                        </p:attrNameLst>
                                      </p:cBhvr>
                                      <p:to>
                                        <p:strVal val="visible"/>
                                      </p:to>
                                    </p:set>
                                    <p:animEffect transition="in" filter="randombar(horizontal)">
                                      <p:cBhvr>
                                        <p:cTn id="64" dur="500"/>
                                        <p:tgtEl>
                                          <p:spTgt spid="53300"/>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nodeType="clickEffect">
                                  <p:stCondLst>
                                    <p:cond delay="0"/>
                                  </p:stCondLst>
                                  <p:childTnLst>
                                    <p:set>
                                      <p:cBhvr>
                                        <p:cTn id="68" dur="1" fill="hold">
                                          <p:stCondLst>
                                            <p:cond delay="0"/>
                                          </p:stCondLst>
                                        </p:cTn>
                                        <p:tgtEl>
                                          <p:spTgt spid="53301"/>
                                        </p:tgtEl>
                                        <p:attrNameLst>
                                          <p:attrName>style.visibility</p:attrName>
                                        </p:attrNameLst>
                                      </p:cBhvr>
                                      <p:to>
                                        <p:strVal val="visible"/>
                                      </p:to>
                                    </p:set>
                                    <p:animEffect transition="in" filter="randombar(horizontal)">
                                      <p:cBhvr>
                                        <p:cTn id="69" dur="500"/>
                                        <p:tgtEl>
                                          <p:spTgt spid="53301"/>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nodeType="clickEffect">
                                  <p:stCondLst>
                                    <p:cond delay="0"/>
                                  </p:stCondLst>
                                  <p:childTnLst>
                                    <p:set>
                                      <p:cBhvr>
                                        <p:cTn id="73" dur="1" fill="hold">
                                          <p:stCondLst>
                                            <p:cond delay="0"/>
                                          </p:stCondLst>
                                        </p:cTn>
                                        <p:tgtEl>
                                          <p:spTgt spid="53302"/>
                                        </p:tgtEl>
                                        <p:attrNameLst>
                                          <p:attrName>style.visibility</p:attrName>
                                        </p:attrNameLst>
                                      </p:cBhvr>
                                      <p:to>
                                        <p:strVal val="visible"/>
                                      </p:to>
                                    </p:set>
                                    <p:animEffect transition="in" filter="randombar(horizontal)">
                                      <p:cBhvr>
                                        <p:cTn id="74" dur="500"/>
                                        <p:tgtEl>
                                          <p:spTgt spid="53302"/>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499"/>
                                          </p:stCondLst>
                                        </p:cTn>
                                        <p:tgtEl>
                                          <p:spTgt spid="5331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499"/>
                                          </p:stCondLst>
                                        </p:cTn>
                                        <p:tgtEl>
                                          <p:spTgt spid="5331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499"/>
                                          </p:stCondLst>
                                        </p:cTn>
                                        <p:tgtEl>
                                          <p:spTgt spid="5331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499"/>
                                          </p:stCondLst>
                                        </p:cTn>
                                        <p:tgtEl>
                                          <p:spTgt spid="5329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3" presetClass="entr" presetSubtype="10" fill="hold" nodeType="clickEffect">
                                  <p:stCondLst>
                                    <p:cond delay="0"/>
                                  </p:stCondLst>
                                  <p:childTnLst>
                                    <p:set>
                                      <p:cBhvr>
                                        <p:cTn id="94" dur="1" fill="hold">
                                          <p:stCondLst>
                                            <p:cond delay="0"/>
                                          </p:stCondLst>
                                        </p:cTn>
                                        <p:tgtEl>
                                          <p:spTgt spid="53292"/>
                                        </p:tgtEl>
                                        <p:attrNameLst>
                                          <p:attrName>style.visibility</p:attrName>
                                        </p:attrNameLst>
                                      </p:cBhvr>
                                      <p:to>
                                        <p:strVal val="visible"/>
                                      </p:to>
                                    </p:set>
                                    <p:animEffect transition="in" filter="blinds(horizontal)">
                                      <p:cBhvr>
                                        <p:cTn id="95" dur="500"/>
                                        <p:tgtEl>
                                          <p:spTgt spid="53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3" grpId="0"/>
      <p:bldP spid="53259" grpId="0" autoUpdateAnimBg="0"/>
      <p:bldP spid="53260" grpId="0" autoUpdateAnimBg="0"/>
      <p:bldP spid="53261" grpId="0" autoUpdateAnimBg="0"/>
      <p:bldP spid="53264" grpId="0" autoUpdateAnimBg="0"/>
      <p:bldP spid="53293" grpId="0" animBg="1"/>
      <p:bldP spid="53316" grpId="0" autoUpdateAnimBg="0"/>
      <p:bldP spid="53317" grpId="0" autoUpdateAnimBg="0"/>
      <p:bldP spid="5331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026"/>
          <p:cNvSpPr>
            <a:spLocks noChangeArrowheads="1"/>
          </p:cNvSpPr>
          <p:nvPr/>
        </p:nvSpPr>
        <p:spPr bwMode="auto">
          <a:xfrm>
            <a:off x="-381000" y="228600"/>
            <a:ext cx="6477000" cy="396875"/>
          </a:xfrm>
          <a:prstGeom prst="rect">
            <a:avLst/>
          </a:prstGeom>
          <a:noFill/>
          <a:ln w="9525">
            <a:noFill/>
            <a:miter lim="800000"/>
            <a:headEnd/>
            <a:tailEnd/>
          </a:ln>
        </p:spPr>
        <p:txBody>
          <a:bodyPr lIns="698280">
            <a:spAutoFit/>
          </a:bodyPr>
          <a:lstStyle/>
          <a:p>
            <a:pPr algn="l"/>
            <a:r>
              <a:rPr lang="fr-FR" b="1" u="sng" dirty="0"/>
              <a:t>Les </a:t>
            </a:r>
            <a:r>
              <a:rPr lang="fr-FR" b="1" u="sng" dirty="0" err="1"/>
              <a:t>délesteurs</a:t>
            </a:r>
            <a:r>
              <a:rPr lang="fr-FR" b="1" u="sng" dirty="0"/>
              <a:t> des charges électriques</a:t>
            </a:r>
            <a:r>
              <a:rPr lang="fr-FR" dirty="0"/>
              <a:t> </a:t>
            </a:r>
            <a:endParaRPr lang="fr-FR" sz="2400" dirty="0"/>
          </a:p>
        </p:txBody>
      </p:sp>
      <p:grpSp>
        <p:nvGrpSpPr>
          <p:cNvPr id="2" name="Group 1032"/>
          <p:cNvGrpSpPr>
            <a:grpSpLocks/>
          </p:cNvGrpSpPr>
          <p:nvPr/>
        </p:nvGrpSpPr>
        <p:grpSpPr bwMode="auto">
          <a:xfrm>
            <a:off x="3505200" y="2076450"/>
            <a:ext cx="2286000" cy="1912938"/>
            <a:chOff x="4080" y="240"/>
            <a:chExt cx="1440" cy="1205"/>
          </a:xfrm>
        </p:grpSpPr>
        <p:pic>
          <p:nvPicPr>
            <p:cNvPr id="21511" name="Picture 1030" descr="delesteur1"/>
            <p:cNvPicPr>
              <a:picLocks noChangeAspect="1" noChangeArrowheads="1"/>
            </p:cNvPicPr>
            <p:nvPr/>
          </p:nvPicPr>
          <p:blipFill>
            <a:blip r:embed="rId2" cstate="email"/>
            <a:srcRect/>
            <a:stretch>
              <a:fillRect/>
            </a:stretch>
          </p:blipFill>
          <p:spPr bwMode="auto">
            <a:xfrm>
              <a:off x="4176" y="240"/>
              <a:ext cx="1248" cy="1063"/>
            </a:xfrm>
            <a:prstGeom prst="rect">
              <a:avLst/>
            </a:prstGeom>
            <a:noFill/>
            <a:ln w="9525">
              <a:solidFill>
                <a:schemeClr val="tx1"/>
              </a:solidFill>
              <a:miter lim="800000"/>
              <a:headEnd/>
              <a:tailEnd/>
            </a:ln>
          </p:spPr>
        </p:pic>
        <p:sp>
          <p:nvSpPr>
            <p:cNvPr id="21512" name="Rectangle 1031"/>
            <p:cNvSpPr>
              <a:spLocks noChangeArrowheads="1"/>
            </p:cNvSpPr>
            <p:nvPr/>
          </p:nvSpPr>
          <p:spPr bwMode="auto">
            <a:xfrm>
              <a:off x="4080" y="1272"/>
              <a:ext cx="1440" cy="173"/>
            </a:xfrm>
            <a:prstGeom prst="rect">
              <a:avLst/>
            </a:prstGeom>
            <a:noFill/>
            <a:ln w="9525">
              <a:noFill/>
              <a:miter lim="800000"/>
              <a:headEnd/>
              <a:tailEnd/>
            </a:ln>
          </p:spPr>
          <p:txBody>
            <a:bodyPr lIns="190440">
              <a:spAutoFit/>
            </a:bodyPr>
            <a:lstStyle/>
            <a:p>
              <a:r>
                <a:rPr lang="fr-FR" sz="1200" i="1">
                  <a:latin typeface="Times New Roman" pitchFamily="18" charset="0"/>
                  <a:cs typeface="Times New Roman" pitchFamily="18" charset="0"/>
                </a:rPr>
                <a:t>Délesteur 4 sorties</a:t>
              </a:r>
              <a:endParaRPr lang="fr-FR" sz="1200">
                <a:latin typeface="Times New Roman" pitchFamily="18" charset="0"/>
              </a:endParaRPr>
            </a:p>
          </p:txBody>
        </p:sp>
      </p:grpSp>
      <p:sp>
        <p:nvSpPr>
          <p:cNvPr id="97289" name="Rectangle 1033"/>
          <p:cNvSpPr>
            <a:spLocks noChangeArrowheads="1"/>
          </p:cNvSpPr>
          <p:nvPr/>
        </p:nvSpPr>
        <p:spPr bwMode="auto">
          <a:xfrm>
            <a:off x="0" y="1268760"/>
            <a:ext cx="8763000" cy="1282700"/>
          </a:xfrm>
          <a:prstGeom prst="rect">
            <a:avLst/>
          </a:prstGeom>
          <a:noFill/>
          <a:ln w="9525">
            <a:noFill/>
            <a:miter lim="800000"/>
            <a:headEnd/>
            <a:tailEnd/>
          </a:ln>
        </p:spPr>
        <p:txBody>
          <a:bodyPr lIns="190440">
            <a:spAutoFit/>
          </a:bodyPr>
          <a:lstStyle/>
          <a:p>
            <a:pPr algn="just">
              <a:lnSpc>
                <a:spcPct val="130000"/>
              </a:lnSpc>
              <a:buFont typeface="Wingdings" pitchFamily="2" charset="2"/>
              <a:buChar char="ü"/>
            </a:pPr>
            <a:r>
              <a:rPr lang="en-US" dirty="0"/>
              <a:t>    </a:t>
            </a:r>
            <a:r>
              <a:rPr lang="fr-FR" dirty="0"/>
              <a:t>Le </a:t>
            </a:r>
            <a:r>
              <a:rPr lang="fr-FR" dirty="0" err="1"/>
              <a:t>délesteur</a:t>
            </a:r>
            <a:r>
              <a:rPr lang="fr-FR" dirty="0"/>
              <a:t> de charge est </a:t>
            </a:r>
            <a:r>
              <a:rPr lang="fr-FR" b="1" dirty="0"/>
              <a:t>un automate programmable</a:t>
            </a:r>
            <a:r>
              <a:rPr lang="fr-FR" dirty="0"/>
              <a:t> qui maintient la pointe </a:t>
            </a:r>
            <a:r>
              <a:rPr lang="en-US" dirty="0"/>
              <a:t>de puissance   ( </a:t>
            </a:r>
            <a:r>
              <a:rPr lang="en-US" dirty="0" err="1"/>
              <a:t>Energie</a:t>
            </a:r>
            <a:r>
              <a:rPr lang="en-US" dirty="0"/>
              <a:t> )</a:t>
            </a:r>
            <a:r>
              <a:rPr lang="fr-FR" dirty="0"/>
              <a:t> en-</a:t>
            </a:r>
            <a:r>
              <a:rPr lang="fr-FR" dirty="0" err="1"/>
              <a:t>desous</a:t>
            </a:r>
            <a:r>
              <a:rPr lang="fr-FR" dirty="0"/>
              <a:t> du seuil fixé à l'avance.</a:t>
            </a:r>
          </a:p>
        </p:txBody>
      </p:sp>
      <p:sp>
        <p:nvSpPr>
          <p:cNvPr id="97290" name="Rectangle 1034"/>
          <p:cNvSpPr>
            <a:spLocks noChangeArrowheads="1"/>
          </p:cNvSpPr>
          <p:nvPr/>
        </p:nvSpPr>
        <p:spPr bwMode="auto">
          <a:xfrm>
            <a:off x="0" y="4019550"/>
            <a:ext cx="9144000" cy="885825"/>
          </a:xfrm>
          <a:prstGeom prst="rect">
            <a:avLst/>
          </a:prstGeom>
          <a:noFill/>
          <a:ln w="9525">
            <a:noFill/>
            <a:miter lim="800000"/>
            <a:headEnd/>
            <a:tailEnd/>
          </a:ln>
        </p:spPr>
        <p:txBody>
          <a:bodyPr lIns="190440">
            <a:spAutoFit/>
          </a:bodyPr>
          <a:lstStyle/>
          <a:p>
            <a:pPr algn="l">
              <a:lnSpc>
                <a:spcPct val="130000"/>
              </a:lnSpc>
              <a:buFont typeface="Wingdings" pitchFamily="2" charset="2"/>
              <a:buChar char="ü"/>
            </a:pPr>
            <a:r>
              <a:rPr lang="en-US"/>
              <a:t>   </a:t>
            </a:r>
            <a:r>
              <a:rPr lang="fr-FR"/>
              <a:t>Si la puissance appelée dépasse le seuil fixé, il y a délestage des équipements qui sont raccordés au délesteur durant des périodes courtes.</a:t>
            </a:r>
          </a:p>
        </p:txBody>
      </p:sp>
      <p:sp>
        <p:nvSpPr>
          <p:cNvPr id="97291" name="Rectangle 1035"/>
          <p:cNvSpPr>
            <a:spLocks noChangeArrowheads="1"/>
          </p:cNvSpPr>
          <p:nvPr/>
        </p:nvSpPr>
        <p:spPr bwMode="auto">
          <a:xfrm>
            <a:off x="0" y="5029200"/>
            <a:ext cx="9144000" cy="885825"/>
          </a:xfrm>
          <a:prstGeom prst="rect">
            <a:avLst/>
          </a:prstGeom>
          <a:noFill/>
          <a:ln w="9525">
            <a:noFill/>
            <a:miter lim="800000"/>
            <a:headEnd/>
            <a:tailEnd/>
          </a:ln>
        </p:spPr>
        <p:txBody>
          <a:bodyPr lIns="190440">
            <a:spAutoFit/>
          </a:bodyPr>
          <a:lstStyle/>
          <a:p>
            <a:pPr algn="l">
              <a:lnSpc>
                <a:spcPct val="130000"/>
              </a:lnSpc>
              <a:buFont typeface="Wingdings" pitchFamily="2" charset="2"/>
              <a:buChar char="ü"/>
            </a:pPr>
            <a:r>
              <a:rPr lang="en-US"/>
              <a:t>    </a:t>
            </a:r>
            <a:r>
              <a:rPr lang="fr-FR"/>
              <a:t>Les équipements sont délestés selon un ordre de priorité qui a été établi préalablement et mémorisé par l'automate.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0-#ppt_w/2"/>
                                          </p:val>
                                        </p:tav>
                                        <p:tav tm="100000">
                                          <p:val>
                                            <p:strVal val="#ppt_x"/>
                                          </p:val>
                                        </p:tav>
                                      </p:tavLst>
                                    </p:anim>
                                    <p:anim calcmode="lin" valueType="num">
                                      <p:cBhvr additive="base">
                                        <p:cTn id="8" dur="500" fill="hold"/>
                                        <p:tgtEl>
                                          <p:spTgt spid="972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7289"/>
                                        </p:tgtEl>
                                        <p:attrNameLst>
                                          <p:attrName>style.visibility</p:attrName>
                                        </p:attrNameLst>
                                      </p:cBhvr>
                                      <p:to>
                                        <p:strVal val="visible"/>
                                      </p:to>
                                    </p:set>
                                    <p:anim calcmode="lin" valueType="num">
                                      <p:cBhvr additive="base">
                                        <p:cTn id="13" dur="500" fill="hold"/>
                                        <p:tgtEl>
                                          <p:spTgt spid="97289"/>
                                        </p:tgtEl>
                                        <p:attrNameLst>
                                          <p:attrName>ppt_x</p:attrName>
                                        </p:attrNameLst>
                                      </p:cBhvr>
                                      <p:tavLst>
                                        <p:tav tm="0">
                                          <p:val>
                                            <p:strVal val="1+#ppt_w/2"/>
                                          </p:val>
                                        </p:tav>
                                        <p:tav tm="100000">
                                          <p:val>
                                            <p:strVal val="#ppt_x"/>
                                          </p:val>
                                        </p:tav>
                                      </p:tavLst>
                                    </p:anim>
                                    <p:anim calcmode="lin" valueType="num">
                                      <p:cBhvr additive="base">
                                        <p:cTn id="14" dur="500" fill="hold"/>
                                        <p:tgtEl>
                                          <p:spTgt spid="9728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97290"/>
                                        </p:tgtEl>
                                        <p:attrNameLst>
                                          <p:attrName>style.visibility</p:attrName>
                                        </p:attrNameLst>
                                      </p:cBhvr>
                                      <p:to>
                                        <p:strVal val="visible"/>
                                      </p:to>
                                    </p:set>
                                    <p:anim calcmode="lin" valueType="num">
                                      <p:cBhvr additive="base">
                                        <p:cTn id="23" dur="500" fill="hold"/>
                                        <p:tgtEl>
                                          <p:spTgt spid="97290"/>
                                        </p:tgtEl>
                                        <p:attrNameLst>
                                          <p:attrName>ppt_x</p:attrName>
                                        </p:attrNameLst>
                                      </p:cBhvr>
                                      <p:tavLst>
                                        <p:tav tm="0">
                                          <p:val>
                                            <p:strVal val="1+#ppt_w/2"/>
                                          </p:val>
                                        </p:tav>
                                        <p:tav tm="100000">
                                          <p:val>
                                            <p:strVal val="#ppt_x"/>
                                          </p:val>
                                        </p:tav>
                                      </p:tavLst>
                                    </p:anim>
                                    <p:anim calcmode="lin" valueType="num">
                                      <p:cBhvr additive="base">
                                        <p:cTn id="24" dur="500" fill="hold"/>
                                        <p:tgtEl>
                                          <p:spTgt spid="9729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97291"/>
                                        </p:tgtEl>
                                        <p:attrNameLst>
                                          <p:attrName>style.visibility</p:attrName>
                                        </p:attrNameLst>
                                      </p:cBhvr>
                                      <p:to>
                                        <p:strVal val="visible"/>
                                      </p:to>
                                    </p:set>
                                    <p:anim calcmode="lin" valueType="num">
                                      <p:cBhvr additive="base">
                                        <p:cTn id="29" dur="500" fill="hold"/>
                                        <p:tgtEl>
                                          <p:spTgt spid="97291"/>
                                        </p:tgtEl>
                                        <p:attrNameLst>
                                          <p:attrName>ppt_x</p:attrName>
                                        </p:attrNameLst>
                                      </p:cBhvr>
                                      <p:tavLst>
                                        <p:tav tm="0">
                                          <p:val>
                                            <p:strVal val="1+#ppt_w/2"/>
                                          </p:val>
                                        </p:tav>
                                        <p:tav tm="100000">
                                          <p:val>
                                            <p:strVal val="#ppt_x"/>
                                          </p:val>
                                        </p:tav>
                                      </p:tavLst>
                                    </p:anim>
                                    <p:anim calcmode="lin" valueType="num">
                                      <p:cBhvr additive="base">
                                        <p:cTn id="30" dur="500" fill="hold"/>
                                        <p:tgtEl>
                                          <p:spTgt spid="97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utoUpdateAnimBg="0"/>
      <p:bldP spid="97289" grpId="0" autoUpdateAnimBg="0"/>
      <p:bldP spid="97290" grpId="0" autoUpdateAnimBg="0"/>
      <p:bldP spid="9729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539552" y="1268760"/>
            <a:ext cx="8229600" cy="825500"/>
          </a:xfrm>
          <a:prstGeom prst="rect">
            <a:avLst/>
          </a:prstGeom>
          <a:noFill/>
          <a:ln w="9525">
            <a:noFill/>
            <a:miter lim="800000"/>
            <a:headEnd/>
            <a:tailEnd/>
          </a:ln>
        </p:spPr>
        <p:txBody>
          <a:bodyPr>
            <a:spAutoFit/>
          </a:bodyPr>
          <a:lstStyle/>
          <a:p>
            <a:pPr algn="l">
              <a:lnSpc>
                <a:spcPct val="150000"/>
              </a:lnSpc>
              <a:spcBef>
                <a:spcPct val="50000"/>
              </a:spcBef>
            </a:pPr>
            <a:r>
              <a:rPr lang="en-US" sz="1600" dirty="0"/>
              <a:t>2 - D</a:t>
            </a:r>
            <a:r>
              <a:rPr lang="fr-FR" sz="1600" dirty="0" err="1"/>
              <a:t>éplacer</a:t>
            </a:r>
            <a:r>
              <a:rPr lang="fr-FR" sz="1600" dirty="0"/>
              <a:t> la charge </a:t>
            </a:r>
            <a:r>
              <a:rPr lang="en-US" sz="1600" dirty="0"/>
              <a:t>: </a:t>
            </a:r>
            <a:r>
              <a:rPr lang="fr-FR" sz="1600" dirty="0"/>
              <a:t> modifier l’horaire des opérations pour</a:t>
            </a:r>
            <a:r>
              <a:rPr lang="en-US" sz="1600" dirty="0"/>
              <a:t> </a:t>
            </a:r>
            <a:r>
              <a:rPr lang="fr-FR" sz="1600" dirty="0"/>
              <a:t>que certaines activités aient lieu en dehors des heures de pointe.</a:t>
            </a:r>
          </a:p>
        </p:txBody>
      </p:sp>
      <p:sp>
        <p:nvSpPr>
          <p:cNvPr id="54275" name="Rectangle 3"/>
          <p:cNvSpPr>
            <a:spLocks noChangeArrowheads="1"/>
          </p:cNvSpPr>
          <p:nvPr/>
        </p:nvSpPr>
        <p:spPr bwMode="auto">
          <a:xfrm>
            <a:off x="585788" y="5759450"/>
            <a:ext cx="7104062" cy="336550"/>
          </a:xfrm>
          <a:prstGeom prst="rect">
            <a:avLst/>
          </a:prstGeom>
          <a:noFill/>
          <a:ln w="9525">
            <a:noFill/>
            <a:miter lim="800000"/>
            <a:headEnd/>
            <a:tailEnd/>
          </a:ln>
        </p:spPr>
        <p:txBody>
          <a:bodyPr wrap="none">
            <a:spAutoFit/>
          </a:bodyPr>
          <a:lstStyle/>
          <a:p>
            <a:pPr algn="l"/>
            <a:r>
              <a:rPr lang="en-US" sz="1600"/>
              <a:t>3- </a:t>
            </a:r>
            <a:r>
              <a:rPr lang="fr-FR" sz="1600"/>
              <a:t>améliorer les processus pour réduire les besoins en énergie électrique.</a:t>
            </a:r>
          </a:p>
        </p:txBody>
      </p:sp>
      <p:pic>
        <p:nvPicPr>
          <p:cNvPr id="54276" name="Picture 4"/>
          <p:cNvPicPr>
            <a:picLocks noChangeAspect="1" noChangeArrowheads="1"/>
          </p:cNvPicPr>
          <p:nvPr/>
        </p:nvPicPr>
        <p:blipFill>
          <a:blip r:embed="rId3" cstate="print"/>
          <a:srcRect/>
          <a:stretch>
            <a:fillRect/>
          </a:stretch>
        </p:blipFill>
        <p:spPr bwMode="auto">
          <a:xfrm>
            <a:off x="5334000" y="2205384"/>
            <a:ext cx="3348038" cy="3671888"/>
          </a:xfrm>
          <a:prstGeom prst="rect">
            <a:avLst/>
          </a:prstGeom>
          <a:noFill/>
          <a:ln w="28575">
            <a:solidFill>
              <a:srgbClr val="FF00FF"/>
            </a:solidFill>
            <a:miter lim="800000"/>
            <a:headEnd/>
            <a:tailEnd/>
          </a:ln>
        </p:spPr>
      </p:pic>
      <p:graphicFrame>
        <p:nvGraphicFramePr>
          <p:cNvPr id="117773" name="Object 13"/>
          <p:cNvGraphicFramePr>
            <a:graphicFrameLocks noChangeAspect="1"/>
          </p:cNvGraphicFramePr>
          <p:nvPr/>
        </p:nvGraphicFramePr>
        <p:xfrm>
          <a:off x="457200" y="2219672"/>
          <a:ext cx="3276600" cy="3657600"/>
        </p:xfrm>
        <a:graphic>
          <a:graphicData uri="http://schemas.openxmlformats.org/presentationml/2006/ole">
            <mc:AlternateContent xmlns:mc="http://schemas.openxmlformats.org/markup-compatibility/2006">
              <mc:Choice xmlns:v="urn:schemas-microsoft-com:vml" Requires="v">
                <p:oleObj spid="_x0000_s1029" name="Image bitmap" r:id="rId4" imgW="2238687" imgH="2476190" progId="PBrush">
                  <p:embed/>
                </p:oleObj>
              </mc:Choice>
              <mc:Fallback>
                <p:oleObj name="Image bitmap" r:id="rId4" imgW="2238687" imgH="2476190" progId="PBrush">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219672"/>
                        <a:ext cx="32766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281" name="AutoShape 9"/>
          <p:cNvSpPr>
            <a:spLocks noChangeArrowheads="1"/>
          </p:cNvSpPr>
          <p:nvPr/>
        </p:nvSpPr>
        <p:spPr bwMode="auto">
          <a:xfrm>
            <a:off x="4038600" y="3276600"/>
            <a:ext cx="990600" cy="457200"/>
          </a:xfrm>
          <a:prstGeom prst="rightArrow">
            <a:avLst>
              <a:gd name="adj1" fmla="val 50000"/>
              <a:gd name="adj2" fmla="val 54167"/>
            </a:avLst>
          </a:prstGeom>
          <a:gradFill rotWithShape="0">
            <a:gsLst>
              <a:gs pos="0">
                <a:schemeClr val="accent1"/>
              </a:gs>
              <a:gs pos="100000">
                <a:srgbClr val="66FF33"/>
              </a:gs>
            </a:gsLst>
            <a:lin ang="0" scaled="1"/>
          </a:gradFill>
          <a:ln w="9525">
            <a:solidFill>
              <a:schemeClr val="tx1"/>
            </a:solidFill>
            <a:miter lim="800000"/>
            <a:headEnd/>
            <a:tailEnd/>
          </a:ln>
        </p:spPr>
        <p:txBody>
          <a:bodyPr wrap="none" anchor="ct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1+#ppt_w/2"/>
                                          </p:val>
                                        </p:tav>
                                        <p:tav tm="100000">
                                          <p:val>
                                            <p:strVal val="#ppt_x"/>
                                          </p:val>
                                        </p:tav>
                                      </p:tavLst>
                                    </p:anim>
                                    <p:anim calcmode="lin" valueType="num">
                                      <p:cBhvr additive="base">
                                        <p:cTn id="8" dur="500" fill="hold"/>
                                        <p:tgtEl>
                                          <p:spTgt spid="542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117773"/>
                                        </p:tgtEl>
                                        <p:attrNameLst>
                                          <p:attrName>style.visibility</p:attrName>
                                        </p:attrNameLst>
                                      </p:cBhvr>
                                      <p:to>
                                        <p:strVal val="visible"/>
                                      </p:to>
                                    </p:set>
                                    <p:animEffect transition="in" filter="box(in)">
                                      <p:cBhvr>
                                        <p:cTn id="13" dur="500"/>
                                        <p:tgtEl>
                                          <p:spTgt spid="11777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5428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4276"/>
                                        </p:tgtEl>
                                        <p:attrNameLst>
                                          <p:attrName>style.visibility</p:attrName>
                                        </p:attrNameLst>
                                      </p:cBhvr>
                                      <p:to>
                                        <p:strVal val="visible"/>
                                      </p:to>
                                    </p:set>
                                    <p:animEffect transition="in" filter="blinds(horizontal)">
                                      <p:cBhvr>
                                        <p:cTn id="22" dur="500"/>
                                        <p:tgtEl>
                                          <p:spTgt spid="5427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54275"/>
                                        </p:tgtEl>
                                        <p:attrNameLst>
                                          <p:attrName>style.visibility</p:attrName>
                                        </p:attrNameLst>
                                      </p:cBhvr>
                                      <p:to>
                                        <p:strVal val="visible"/>
                                      </p:to>
                                    </p:set>
                                    <p:anim calcmode="lin" valueType="num">
                                      <p:cBhvr additive="base">
                                        <p:cTn id="27" dur="500" fill="hold"/>
                                        <p:tgtEl>
                                          <p:spTgt spid="54275"/>
                                        </p:tgtEl>
                                        <p:attrNameLst>
                                          <p:attrName>ppt_x</p:attrName>
                                        </p:attrNameLst>
                                      </p:cBhvr>
                                      <p:tavLst>
                                        <p:tav tm="0">
                                          <p:val>
                                            <p:strVal val="1+#ppt_w/2"/>
                                          </p:val>
                                        </p:tav>
                                        <p:tav tm="100000">
                                          <p:val>
                                            <p:strVal val="#ppt_x"/>
                                          </p:val>
                                        </p:tav>
                                      </p:tavLst>
                                    </p:anim>
                                    <p:anim calcmode="lin" valueType="num">
                                      <p:cBhvr additive="base">
                                        <p:cTn id="28" dur="500" fill="hold"/>
                                        <p:tgtEl>
                                          <p:spTgt spid="542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P spid="54275" grpId="0" autoUpdateAnimBg="0"/>
      <p:bldP spid="5428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556792"/>
            <a:ext cx="7858180" cy="3416320"/>
          </a:xfrm>
          <a:prstGeom prst="rect">
            <a:avLst/>
          </a:prstGeom>
        </p:spPr>
        <p:txBody>
          <a:bodyPr wrap="square">
            <a:spAutoFit/>
          </a:bodyPr>
          <a:lstStyle/>
          <a:p>
            <a:pPr algn="just">
              <a:lnSpc>
                <a:spcPct val="150000"/>
              </a:lnSpc>
            </a:pPr>
            <a:r>
              <a:rPr lang="fr-FR" dirty="0" smtClean="0"/>
              <a:t>Les réseaux électriques à courant alternatif fournissent deux formes d'énergie :</a:t>
            </a:r>
          </a:p>
          <a:p>
            <a:pPr algn="just">
              <a:lnSpc>
                <a:spcPct val="150000"/>
              </a:lnSpc>
            </a:pPr>
            <a:r>
              <a:rPr lang="fr-FR" dirty="0" smtClean="0"/>
              <a:t>1- l'énergie « </a:t>
            </a:r>
            <a:r>
              <a:rPr lang="fr-FR" dirty="0" smtClean="0">
                <a:solidFill>
                  <a:srgbClr val="FF0000"/>
                </a:solidFill>
              </a:rPr>
              <a:t>active</a:t>
            </a:r>
            <a:r>
              <a:rPr lang="fr-FR" dirty="0" smtClean="0"/>
              <a:t> » mesurée en kWh qui est transformée en énergie mécanique (travail), chaleur, lumière, </a:t>
            </a:r>
            <a:r>
              <a:rPr lang="fr-FR" dirty="0" err="1" smtClean="0"/>
              <a:t>etc</a:t>
            </a:r>
            <a:r>
              <a:rPr lang="fr-FR" dirty="0" smtClean="0"/>
              <a:t>,</a:t>
            </a:r>
          </a:p>
          <a:p>
            <a:pPr algn="just">
              <a:lnSpc>
                <a:spcPct val="150000"/>
              </a:lnSpc>
            </a:pPr>
            <a:r>
              <a:rPr lang="fr-FR" dirty="0" smtClean="0"/>
              <a:t>2- l'énergie « </a:t>
            </a:r>
            <a:r>
              <a:rPr lang="fr-FR" dirty="0" smtClean="0">
                <a:solidFill>
                  <a:srgbClr val="FF0000"/>
                </a:solidFill>
              </a:rPr>
              <a:t>réactive</a:t>
            </a:r>
            <a:r>
              <a:rPr lang="fr-FR" dirty="0" smtClean="0"/>
              <a:t> » mesurée en </a:t>
            </a:r>
            <a:r>
              <a:rPr lang="fr-FR" dirty="0" err="1" smtClean="0"/>
              <a:t>kVArh</a:t>
            </a:r>
            <a:r>
              <a:rPr lang="fr-FR" dirty="0" smtClean="0"/>
              <a:t> qui prend 2 formes :</a:t>
            </a:r>
          </a:p>
          <a:p>
            <a:pPr algn="just">
              <a:lnSpc>
                <a:spcPct val="150000"/>
              </a:lnSpc>
            </a:pPr>
            <a:r>
              <a:rPr lang="fr-FR" dirty="0" smtClean="0"/>
              <a:t>       * l’une nécessaire et consommée par les circuits inductifs   </a:t>
            </a:r>
          </a:p>
          <a:p>
            <a:pPr algn="just">
              <a:lnSpc>
                <a:spcPct val="150000"/>
              </a:lnSpc>
            </a:pPr>
            <a:r>
              <a:rPr lang="fr-FR" dirty="0" smtClean="0"/>
              <a:t>          (transformateurs, moteurs, etc.),</a:t>
            </a:r>
          </a:p>
          <a:p>
            <a:pPr algn="just">
              <a:lnSpc>
                <a:spcPct val="150000"/>
              </a:lnSpc>
            </a:pPr>
            <a:r>
              <a:rPr lang="fr-FR" dirty="0" smtClean="0"/>
              <a:t>       * l’autre fournie par les circuits capacitifs (capacité des  </a:t>
            </a:r>
          </a:p>
          <a:p>
            <a:pPr algn="just">
              <a:lnSpc>
                <a:spcPct val="150000"/>
              </a:lnSpc>
            </a:pPr>
            <a:r>
              <a:rPr lang="fr-FR" dirty="0" smtClean="0"/>
              <a:t>          câbles, batteries de condensateurs, etc.).</a:t>
            </a:r>
            <a:endParaRPr lang="fr-FR" dirty="0"/>
          </a:p>
        </p:txBody>
      </p:sp>
      <p:sp>
        <p:nvSpPr>
          <p:cNvPr id="3" name="Rectangle 5"/>
          <p:cNvSpPr>
            <a:spLocks noChangeArrowheads="1"/>
          </p:cNvSpPr>
          <p:nvPr/>
        </p:nvSpPr>
        <p:spPr bwMode="auto">
          <a:xfrm>
            <a:off x="428596" y="285728"/>
            <a:ext cx="5572164" cy="400110"/>
          </a:xfrm>
          <a:prstGeom prst="rect">
            <a:avLst/>
          </a:prstGeom>
          <a:noFill/>
          <a:ln w="9525">
            <a:noFill/>
            <a:miter lim="800000"/>
            <a:headEnd/>
            <a:tailEnd/>
          </a:ln>
        </p:spPr>
        <p:txBody>
          <a:bodyPr wrap="square">
            <a:spAutoFit/>
          </a:bodyPr>
          <a:lstStyle/>
          <a:p>
            <a:pPr algn="l"/>
            <a:r>
              <a:rPr lang="fr-FR" dirty="0">
                <a:solidFill>
                  <a:srgbClr val="3399FF"/>
                </a:solidFill>
              </a:rPr>
              <a:t>Amélioration du facteur de puissance</a:t>
            </a:r>
          </a:p>
        </p:txBody>
      </p:sp>
      <p:pic>
        <p:nvPicPr>
          <p:cNvPr id="40962" name="Picture 2"/>
          <p:cNvPicPr>
            <a:picLocks noChangeAspect="1" noChangeArrowheads="1"/>
          </p:cNvPicPr>
          <p:nvPr/>
        </p:nvPicPr>
        <p:blipFill>
          <a:blip r:embed="rId2" cstate="email"/>
          <a:srcRect/>
          <a:stretch>
            <a:fillRect/>
          </a:stretch>
        </p:blipFill>
        <p:spPr bwMode="auto">
          <a:xfrm>
            <a:off x="6572264" y="4500570"/>
            <a:ext cx="2205034" cy="1871173"/>
          </a:xfrm>
          <a:prstGeom prst="rect">
            <a:avLst/>
          </a:prstGeom>
          <a:noFill/>
          <a:ln w="9525">
            <a:noFill/>
            <a:miter lim="800000"/>
            <a:headEnd/>
            <a:tailEnd/>
          </a:ln>
          <a:effectLst/>
        </p:spPr>
      </p:pic>
      <p:sp>
        <p:nvSpPr>
          <p:cNvPr id="5" name="Rectangle à coins arrondis 4"/>
          <p:cNvSpPr/>
          <p:nvPr/>
        </p:nvSpPr>
        <p:spPr bwMode="auto">
          <a:xfrm>
            <a:off x="1428728" y="5143512"/>
            <a:ext cx="4143404" cy="928694"/>
          </a:xfrm>
          <a:prstGeom prst="wedgeRoundRectCallout">
            <a:avLst>
              <a:gd name="adj1" fmla="val 72792"/>
              <a:gd name="adj2" fmla="val -12092"/>
              <a:gd name="adj3" fmla="val 16667"/>
            </a:avLst>
          </a:prstGeom>
          <a:solidFill>
            <a:srgbClr val="FFFF00"/>
          </a:solidFill>
          <a:ln>
            <a:solidFill>
              <a:srgbClr val="FFFF00"/>
            </a:solid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ctr" anchorCtr="0" compatLnSpc="1">
            <a:prstTxWarp prst="textNoShape">
              <a:avLst/>
            </a:prstTxWarp>
          </a:bodyPr>
          <a:lstStyle/>
          <a:p>
            <a:r>
              <a:rPr lang="fr-FR" sz="1400" b="1" i="1" dirty="0" smtClean="0">
                <a:solidFill>
                  <a:schemeClr val="tx1"/>
                </a:solidFill>
              </a:rPr>
              <a:t>Un moteur prélève sur le réseau de l'énergie </a:t>
            </a:r>
          </a:p>
          <a:p>
            <a:r>
              <a:rPr lang="fr-FR" sz="1400" b="1" i="1" dirty="0" smtClean="0">
                <a:solidFill>
                  <a:schemeClr val="tx1"/>
                </a:solidFill>
              </a:rPr>
              <a:t>active P et de l'énergie réactive Q</a:t>
            </a:r>
            <a:endParaRPr kumimoji="0" lang="fr-FR" sz="1400" b="1" i="0" u="none" strike="noStrike" cap="none" normalizeH="0" baseline="0" dirty="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357166"/>
            <a:ext cx="7286676" cy="400110"/>
          </a:xfrm>
          <a:prstGeom prst="rect">
            <a:avLst/>
          </a:prstGeom>
        </p:spPr>
        <p:txBody>
          <a:bodyPr wrap="square">
            <a:spAutoFit/>
          </a:bodyPr>
          <a:lstStyle/>
          <a:p>
            <a:pPr algn="l"/>
            <a:r>
              <a:rPr lang="fr-FR" b="1" dirty="0" smtClean="0"/>
              <a:t>Récepteurs consommateurs d'énergie réactive</a:t>
            </a:r>
            <a:endParaRPr lang="fr-FR" dirty="0"/>
          </a:p>
        </p:txBody>
      </p:sp>
      <p:sp>
        <p:nvSpPr>
          <p:cNvPr id="3" name="Rectangle 2"/>
          <p:cNvSpPr/>
          <p:nvPr/>
        </p:nvSpPr>
        <p:spPr>
          <a:xfrm>
            <a:off x="323528" y="1412776"/>
            <a:ext cx="8215370" cy="1887953"/>
          </a:xfrm>
          <a:prstGeom prst="rect">
            <a:avLst/>
          </a:prstGeom>
        </p:spPr>
        <p:txBody>
          <a:bodyPr wrap="square">
            <a:spAutoFit/>
          </a:bodyPr>
          <a:lstStyle/>
          <a:p>
            <a:pPr algn="just">
              <a:lnSpc>
                <a:spcPct val="150000"/>
              </a:lnSpc>
            </a:pPr>
            <a:r>
              <a:rPr lang="fr-FR" dirty="0" smtClean="0"/>
              <a:t>Tous les récepteurs fonctionnant en courant alternatif qui comportent des dispositifs électromagnétiques ou des enroulements couplés magnétiquement, consomment plus ou moins des courants réactifs pour créer les flux magnétiques.</a:t>
            </a:r>
            <a:endParaRPr lang="fr-FR" dirty="0"/>
          </a:p>
        </p:txBody>
      </p:sp>
      <p:sp>
        <p:nvSpPr>
          <p:cNvPr id="4" name="Rectangle 3"/>
          <p:cNvSpPr/>
          <p:nvPr/>
        </p:nvSpPr>
        <p:spPr>
          <a:xfrm>
            <a:off x="642910" y="2857496"/>
            <a:ext cx="8072494" cy="923330"/>
          </a:xfrm>
          <a:prstGeom prst="rect">
            <a:avLst/>
          </a:prstGeom>
        </p:spPr>
        <p:txBody>
          <a:bodyPr wrap="square">
            <a:spAutoFit/>
          </a:bodyPr>
          <a:lstStyle/>
          <a:p>
            <a:pPr algn="just">
              <a:lnSpc>
                <a:spcPct val="150000"/>
              </a:lnSpc>
            </a:pPr>
            <a:r>
              <a:rPr lang="fr-FR" dirty="0" smtClean="0"/>
              <a:t>La proportion de puissance réactive (</a:t>
            </a:r>
            <a:r>
              <a:rPr lang="fr-FR" dirty="0" err="1" smtClean="0"/>
              <a:t>kVAr</a:t>
            </a:r>
            <a:r>
              <a:rPr lang="fr-FR" dirty="0" smtClean="0"/>
              <a:t>) par rapport à la puissance active (kW) pour un fonctionnement à pleine charge du récepteur, dépend du type de récepteur:</a:t>
            </a:r>
            <a:endParaRPr lang="fr-FR" dirty="0"/>
          </a:p>
        </p:txBody>
      </p:sp>
      <p:sp>
        <p:nvSpPr>
          <p:cNvPr id="5" name="Rectangle 4"/>
          <p:cNvSpPr/>
          <p:nvPr/>
        </p:nvSpPr>
        <p:spPr>
          <a:xfrm>
            <a:off x="1428728" y="4643446"/>
            <a:ext cx="5643602" cy="1015663"/>
          </a:xfrm>
          <a:prstGeom prst="rect">
            <a:avLst/>
          </a:prstGeom>
        </p:spPr>
        <p:txBody>
          <a:bodyPr wrap="square">
            <a:spAutoFit/>
          </a:bodyPr>
          <a:lstStyle/>
          <a:p>
            <a:pPr algn="l">
              <a:lnSpc>
                <a:spcPct val="150000"/>
              </a:lnSpc>
              <a:buFont typeface="Wingdings" pitchFamily="2" charset="2"/>
              <a:buChar char="ü"/>
            </a:pPr>
            <a:r>
              <a:rPr lang="fr-FR" dirty="0" smtClean="0">
                <a:solidFill>
                  <a:srgbClr val="FF0000"/>
                </a:solidFill>
              </a:rPr>
              <a:t>65 à 75 % pour les moteurs asynchrones</a:t>
            </a:r>
            <a:r>
              <a:rPr lang="fr-FR" dirty="0" smtClean="0"/>
              <a:t>,</a:t>
            </a:r>
          </a:p>
          <a:p>
            <a:pPr algn="l">
              <a:lnSpc>
                <a:spcPct val="150000"/>
              </a:lnSpc>
              <a:buFont typeface="Wingdings" pitchFamily="2" charset="2"/>
              <a:buChar char="ü"/>
            </a:pPr>
            <a:r>
              <a:rPr lang="fr-FR" dirty="0" smtClean="0">
                <a:solidFill>
                  <a:srgbClr val="FF0000"/>
                </a:solidFill>
              </a:rPr>
              <a:t>5 à 10 % pour les transformateurs</a:t>
            </a:r>
            <a:r>
              <a:rPr lang="fr-FR" dirty="0" smtClean="0"/>
              <a:t>.</a:t>
            </a:r>
            <a:endParaRPr lang="fr-F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357166"/>
            <a:ext cx="3046027" cy="400110"/>
          </a:xfrm>
          <a:prstGeom prst="rect">
            <a:avLst/>
          </a:prstGeom>
        </p:spPr>
        <p:txBody>
          <a:bodyPr wrap="none">
            <a:spAutoFit/>
          </a:bodyPr>
          <a:lstStyle/>
          <a:p>
            <a:r>
              <a:rPr lang="fr-FR" b="1" dirty="0" smtClean="0"/>
              <a:t>Définition du cos (phi) </a:t>
            </a:r>
            <a:endParaRPr lang="fr-FR" b="1" dirty="0"/>
          </a:p>
        </p:txBody>
      </p:sp>
      <p:sp>
        <p:nvSpPr>
          <p:cNvPr id="3" name="Rectangle 2"/>
          <p:cNvSpPr/>
          <p:nvPr/>
        </p:nvSpPr>
        <p:spPr>
          <a:xfrm>
            <a:off x="323528" y="1268760"/>
            <a:ext cx="8001056" cy="877356"/>
          </a:xfrm>
          <a:prstGeom prst="rect">
            <a:avLst/>
          </a:prstGeom>
        </p:spPr>
        <p:txBody>
          <a:bodyPr wrap="square">
            <a:spAutoFit/>
          </a:bodyPr>
          <a:lstStyle/>
          <a:p>
            <a:pPr algn="just">
              <a:lnSpc>
                <a:spcPct val="150000"/>
              </a:lnSpc>
            </a:pPr>
            <a:r>
              <a:rPr lang="fr-FR" sz="1800" dirty="0" smtClean="0"/>
              <a:t>Le facteur de puissance est le rapport entre la puissance active (en kW) et la puissance apparente (en </a:t>
            </a:r>
            <a:r>
              <a:rPr lang="fr-FR" sz="1800" dirty="0" err="1" smtClean="0"/>
              <a:t>kVA</a:t>
            </a:r>
            <a:r>
              <a:rPr lang="fr-FR" sz="1800" dirty="0" smtClean="0"/>
              <a:t>).</a:t>
            </a:r>
            <a:endParaRPr lang="fr-FR" sz="1800" dirty="0"/>
          </a:p>
        </p:txBody>
      </p:sp>
      <p:sp>
        <p:nvSpPr>
          <p:cNvPr id="4" name="Rectangle 3"/>
          <p:cNvSpPr/>
          <p:nvPr/>
        </p:nvSpPr>
        <p:spPr>
          <a:xfrm>
            <a:off x="928662" y="2143116"/>
            <a:ext cx="4572000" cy="954107"/>
          </a:xfrm>
          <a:prstGeom prst="rect">
            <a:avLst/>
          </a:prstGeom>
        </p:spPr>
        <p:txBody>
          <a:bodyPr>
            <a:spAutoFit/>
          </a:bodyPr>
          <a:lstStyle/>
          <a:p>
            <a:pPr algn="l"/>
            <a:r>
              <a:rPr lang="fr-FR" sz="1400" dirty="0" smtClean="0"/>
              <a:t>V = tension entre phase et neutre</a:t>
            </a:r>
          </a:p>
          <a:p>
            <a:pPr algn="l"/>
            <a:r>
              <a:rPr lang="fr-FR" sz="1400" dirty="0" smtClean="0"/>
              <a:t>U = tension entre phases</a:t>
            </a:r>
          </a:p>
          <a:p>
            <a:pPr algn="l"/>
            <a:r>
              <a:rPr lang="fr-FR" sz="1400" dirty="0" smtClean="0"/>
              <a:t>I = courant ligne</a:t>
            </a:r>
          </a:p>
          <a:p>
            <a:pPr algn="l"/>
            <a:r>
              <a:rPr lang="fr-FR" sz="1400" dirty="0" smtClean="0"/>
              <a:t>ϕ = angle entre les vecteurs V et I.</a:t>
            </a:r>
            <a:endParaRPr lang="fr-FR" sz="1400" dirty="0"/>
          </a:p>
        </p:txBody>
      </p:sp>
      <p:sp>
        <p:nvSpPr>
          <p:cNvPr id="5" name="Rectangle 4"/>
          <p:cNvSpPr/>
          <p:nvPr/>
        </p:nvSpPr>
        <p:spPr>
          <a:xfrm>
            <a:off x="857224" y="3214686"/>
            <a:ext cx="4572000" cy="954107"/>
          </a:xfrm>
          <a:prstGeom prst="rect">
            <a:avLst/>
          </a:prstGeom>
        </p:spPr>
        <p:txBody>
          <a:bodyPr>
            <a:spAutoFit/>
          </a:bodyPr>
          <a:lstStyle/>
          <a:p>
            <a:pPr algn="l"/>
            <a:r>
              <a:rPr lang="fr-FR" sz="1400" b="1" dirty="0" smtClean="0">
                <a:solidFill>
                  <a:srgbClr val="FF0000"/>
                </a:solidFill>
              </a:rPr>
              <a:t>Puissance active P (en kW) :</a:t>
            </a:r>
          </a:p>
          <a:p>
            <a:pPr algn="l"/>
            <a:r>
              <a:rPr lang="fr-FR" sz="1400" dirty="0" smtClean="0"/>
              <a:t> - Monophasé (1 phase et neutre) : P = V I cos ϕ.</a:t>
            </a:r>
          </a:p>
          <a:p>
            <a:pPr algn="l"/>
            <a:r>
              <a:rPr lang="fr-FR" sz="1400" dirty="0" smtClean="0"/>
              <a:t>-  Monophasé (phase à phase) : P = U I cos </a:t>
            </a:r>
            <a:r>
              <a:rPr lang="el-GR" sz="1400" dirty="0" smtClean="0"/>
              <a:t>ϕ.</a:t>
            </a:r>
          </a:p>
          <a:p>
            <a:pPr algn="l"/>
            <a:r>
              <a:rPr lang="fr-FR" sz="1400" dirty="0" smtClean="0"/>
              <a:t>-  Triphasé (avec ou sans neutre) : P = </a:t>
            </a:r>
            <a:r>
              <a:rPr lang="fr-FR" sz="1400" dirty="0" smtClean="0">
                <a:latin typeface="Times New Roman" pitchFamily="18" charset="0"/>
                <a:cs typeface="Times New Roman" pitchFamily="18" charset="0"/>
                <a:sym typeface="Symbol" pitchFamily="18" charset="2"/>
              </a:rPr>
              <a:t></a:t>
            </a:r>
            <a:r>
              <a:rPr lang="fr-FR" sz="1400" dirty="0" smtClean="0">
                <a:cs typeface="Times New Roman" pitchFamily="18" charset="0"/>
              </a:rPr>
              <a:t>3</a:t>
            </a:r>
            <a:r>
              <a:rPr lang="fr-FR" sz="1400" dirty="0" smtClean="0"/>
              <a:t> U I cos ϕ.</a:t>
            </a:r>
            <a:endParaRPr lang="fr-FR" sz="1400" dirty="0"/>
          </a:p>
        </p:txBody>
      </p:sp>
      <p:sp>
        <p:nvSpPr>
          <p:cNvPr id="6" name="Rectangle 5"/>
          <p:cNvSpPr/>
          <p:nvPr/>
        </p:nvSpPr>
        <p:spPr>
          <a:xfrm>
            <a:off x="857224" y="4143380"/>
            <a:ext cx="4572000" cy="954107"/>
          </a:xfrm>
          <a:prstGeom prst="rect">
            <a:avLst/>
          </a:prstGeom>
        </p:spPr>
        <p:txBody>
          <a:bodyPr>
            <a:spAutoFit/>
          </a:bodyPr>
          <a:lstStyle/>
          <a:p>
            <a:pPr algn="l"/>
            <a:r>
              <a:rPr lang="fr-FR" sz="1400" b="1" dirty="0" smtClean="0">
                <a:solidFill>
                  <a:srgbClr val="FF0000"/>
                </a:solidFill>
              </a:rPr>
              <a:t>Puissance réactive Q (en </a:t>
            </a:r>
            <a:r>
              <a:rPr lang="fr-FR" sz="1400" b="1" dirty="0" err="1" smtClean="0">
                <a:solidFill>
                  <a:srgbClr val="FF0000"/>
                </a:solidFill>
              </a:rPr>
              <a:t>KVar</a:t>
            </a:r>
            <a:r>
              <a:rPr lang="fr-FR" sz="1400" b="1" dirty="0" smtClean="0">
                <a:solidFill>
                  <a:srgbClr val="FF0000"/>
                </a:solidFill>
              </a:rPr>
              <a:t>):</a:t>
            </a:r>
          </a:p>
          <a:p>
            <a:pPr algn="l"/>
            <a:r>
              <a:rPr lang="fr-FR" sz="1400" dirty="0" smtClean="0"/>
              <a:t> - Monophasé (1 phase et neutre) : Q = V I sin </a:t>
            </a:r>
            <a:r>
              <a:rPr lang="el-GR" sz="1400" dirty="0" smtClean="0"/>
              <a:t>ϕ.</a:t>
            </a:r>
          </a:p>
          <a:p>
            <a:pPr algn="l"/>
            <a:r>
              <a:rPr lang="fr-FR" sz="1400" dirty="0" smtClean="0"/>
              <a:t>-  Monophasé (phase à phase) : Q = U I sin ϕ.</a:t>
            </a:r>
          </a:p>
          <a:p>
            <a:pPr algn="l"/>
            <a:r>
              <a:rPr lang="fr-FR" sz="1400" dirty="0" smtClean="0"/>
              <a:t>-  Triphasé (avec ou sans neutre) : Q = </a:t>
            </a:r>
            <a:r>
              <a:rPr lang="fr-FR" sz="1400" dirty="0" smtClean="0">
                <a:latin typeface="Times New Roman" pitchFamily="18" charset="0"/>
                <a:cs typeface="Times New Roman" pitchFamily="18" charset="0"/>
                <a:sym typeface="Symbol" pitchFamily="18" charset="2"/>
              </a:rPr>
              <a:t></a:t>
            </a:r>
            <a:r>
              <a:rPr lang="fr-FR" sz="1400" dirty="0" smtClean="0">
                <a:cs typeface="Times New Roman" pitchFamily="18" charset="0"/>
              </a:rPr>
              <a:t>3</a:t>
            </a:r>
            <a:r>
              <a:rPr lang="fr-FR" sz="1400" dirty="0" smtClean="0"/>
              <a:t> U I sin ϕ.</a:t>
            </a:r>
            <a:endParaRPr lang="fr-FR" sz="1400" dirty="0"/>
          </a:p>
        </p:txBody>
      </p:sp>
      <p:sp>
        <p:nvSpPr>
          <p:cNvPr id="7" name="Rectangle 6"/>
          <p:cNvSpPr/>
          <p:nvPr/>
        </p:nvSpPr>
        <p:spPr>
          <a:xfrm>
            <a:off x="873242" y="5101947"/>
            <a:ext cx="4572000" cy="954107"/>
          </a:xfrm>
          <a:prstGeom prst="rect">
            <a:avLst/>
          </a:prstGeom>
        </p:spPr>
        <p:txBody>
          <a:bodyPr>
            <a:spAutoFit/>
          </a:bodyPr>
          <a:lstStyle/>
          <a:p>
            <a:pPr algn="l"/>
            <a:r>
              <a:rPr lang="fr-FR" sz="1400" b="1" dirty="0" smtClean="0">
                <a:solidFill>
                  <a:srgbClr val="FF0000"/>
                </a:solidFill>
              </a:rPr>
              <a:t>Puissance apparente S (en </a:t>
            </a:r>
            <a:r>
              <a:rPr lang="fr-FR" sz="1400" b="1" dirty="0" err="1" smtClean="0">
                <a:solidFill>
                  <a:srgbClr val="FF0000"/>
                </a:solidFill>
              </a:rPr>
              <a:t>kVA</a:t>
            </a:r>
            <a:r>
              <a:rPr lang="fr-FR" sz="1400" b="1" dirty="0" smtClean="0">
                <a:solidFill>
                  <a:srgbClr val="FF0000"/>
                </a:solidFill>
              </a:rPr>
              <a:t>):</a:t>
            </a:r>
          </a:p>
          <a:p>
            <a:pPr algn="l"/>
            <a:r>
              <a:rPr lang="fr-FR" sz="1400" dirty="0" smtClean="0"/>
              <a:t> - Monophasé (1 phase et neutre) : S = V I.</a:t>
            </a:r>
          </a:p>
          <a:p>
            <a:pPr algn="l"/>
            <a:r>
              <a:rPr lang="fr-FR" sz="1400" dirty="0" smtClean="0"/>
              <a:t>-  Monophasé (phase à phase) : S = U I.</a:t>
            </a:r>
          </a:p>
          <a:p>
            <a:pPr algn="l"/>
            <a:r>
              <a:rPr lang="fr-FR" sz="1400" dirty="0" smtClean="0"/>
              <a:t>- Triphasé (avec ou sans neutre) : S = </a:t>
            </a:r>
            <a:r>
              <a:rPr lang="fr-FR" sz="1400" dirty="0" smtClean="0">
                <a:latin typeface="Times New Roman" pitchFamily="18" charset="0"/>
                <a:cs typeface="Times New Roman" pitchFamily="18" charset="0"/>
                <a:sym typeface="Symbol" pitchFamily="18" charset="2"/>
              </a:rPr>
              <a:t></a:t>
            </a:r>
            <a:r>
              <a:rPr lang="fr-FR" sz="1400" dirty="0" smtClean="0">
                <a:cs typeface="Times New Roman" pitchFamily="18" charset="0"/>
              </a:rPr>
              <a:t>3</a:t>
            </a:r>
            <a:r>
              <a:rPr lang="fr-FR" sz="1400" dirty="0" smtClean="0"/>
              <a:t> U I</a:t>
            </a:r>
            <a:endParaRPr lang="fr-FR" sz="1400" dirty="0"/>
          </a:p>
        </p:txBody>
      </p:sp>
      <p:sp>
        <p:nvSpPr>
          <p:cNvPr id="9" name="Explosion 1 8"/>
          <p:cNvSpPr/>
          <p:nvPr/>
        </p:nvSpPr>
        <p:spPr bwMode="auto">
          <a:xfrm>
            <a:off x="4929158" y="3500438"/>
            <a:ext cx="4214842" cy="3000396"/>
          </a:xfrm>
          <a:prstGeom prst="irregularSeal1">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endParaRPr lang="fr-FR" sz="1400" dirty="0" smtClean="0"/>
          </a:p>
          <a:p>
            <a:r>
              <a:rPr lang="fr-FR" sz="1400" dirty="0" smtClean="0"/>
              <a:t>Si les courants et les tensions </a:t>
            </a:r>
          </a:p>
          <a:p>
            <a:r>
              <a:rPr lang="fr-FR" sz="1400" dirty="0" smtClean="0"/>
              <a:t>sont parfaitement sinusoïdaux, </a:t>
            </a:r>
          </a:p>
          <a:p>
            <a:r>
              <a:rPr lang="fr-FR" sz="1400" dirty="0" smtClean="0"/>
              <a:t>le facteur de puissance</a:t>
            </a:r>
          </a:p>
          <a:p>
            <a:r>
              <a:rPr lang="fr-FR" sz="1400" dirty="0" smtClean="0"/>
              <a:t>est égal au cos ϕ.</a:t>
            </a:r>
            <a:endParaRPr kumimoji="0" lang="fr-FR" sz="1400" b="0" i="0" u="none" strike="noStrike" cap="none" normalizeH="0" baseline="0" dirty="0" smtClean="0">
              <a:ln>
                <a:noFill/>
              </a:ln>
              <a:solidFill>
                <a:schemeClr val="tx1"/>
              </a:solidFill>
              <a:effectLst/>
              <a:latin typeface="Comic Sans MS" pitchFamily="66" charset="0"/>
            </a:endParaRPr>
          </a:p>
        </p:txBody>
      </p:sp>
      <p:pic>
        <p:nvPicPr>
          <p:cNvPr id="41986" name="Picture 2"/>
          <p:cNvPicPr>
            <a:picLocks noChangeAspect="1" noChangeArrowheads="1"/>
          </p:cNvPicPr>
          <p:nvPr/>
        </p:nvPicPr>
        <p:blipFill>
          <a:blip r:embed="rId2" cstate="print"/>
          <a:srcRect/>
          <a:stretch>
            <a:fillRect/>
          </a:stretch>
        </p:blipFill>
        <p:spPr bwMode="auto">
          <a:xfrm>
            <a:off x="4857752" y="2115406"/>
            <a:ext cx="3714776" cy="14111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2" cstate="print"/>
          <a:srcRect/>
          <a:stretch>
            <a:fillRect/>
          </a:stretch>
        </p:blipFill>
        <p:spPr bwMode="auto">
          <a:xfrm>
            <a:off x="428596" y="642918"/>
            <a:ext cx="8336265" cy="5286412"/>
          </a:xfrm>
          <a:prstGeom prst="rect">
            <a:avLst/>
          </a:prstGeom>
          <a:ln>
            <a:headEnd/>
            <a:tailEnd/>
          </a:ln>
        </p:spPr>
        <p:style>
          <a:lnRef idx="3">
            <a:schemeClr val="lt1"/>
          </a:lnRef>
          <a:fillRef idx="1">
            <a:schemeClr val="accent3"/>
          </a:fillRef>
          <a:effectRef idx="1">
            <a:schemeClr val="accent3"/>
          </a:effectRef>
          <a:fontRef idx="minor">
            <a:schemeClr val="lt1"/>
          </a:fontRef>
        </p:style>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3" name="Rectangle 7"/>
          <p:cNvSpPr>
            <a:spLocks noChangeArrowheads="1"/>
          </p:cNvSpPr>
          <p:nvPr/>
        </p:nvSpPr>
        <p:spPr bwMode="auto">
          <a:xfrm>
            <a:off x="428596" y="500042"/>
            <a:ext cx="8429684" cy="777875"/>
          </a:xfrm>
          <a:prstGeom prst="rect">
            <a:avLst/>
          </a:prstGeom>
          <a:noFill/>
          <a:ln w="9525">
            <a:noFill/>
            <a:miter lim="800000"/>
            <a:headEnd/>
            <a:tailEnd/>
          </a:ln>
        </p:spPr>
        <p:txBody>
          <a:bodyPr wrap="square">
            <a:spAutoFit/>
          </a:bodyPr>
          <a:lstStyle/>
          <a:p>
            <a:pPr algn="just">
              <a:lnSpc>
                <a:spcPct val="140000"/>
              </a:lnSpc>
              <a:spcBef>
                <a:spcPct val="50000"/>
              </a:spcBef>
            </a:pPr>
            <a:r>
              <a:rPr lang="fr-FR" sz="1600" dirty="0"/>
              <a:t>Pour améliorer le facteur de puissance, on ajoute le plus souvent des condensateurs</a:t>
            </a:r>
            <a:r>
              <a:rPr lang="en-US" sz="1600" dirty="0"/>
              <a:t> </a:t>
            </a:r>
            <a:r>
              <a:rPr lang="fr-FR" sz="1600" dirty="0"/>
              <a:t>au système électrique, généralement selon l’une des trois configurations suivantes :</a:t>
            </a:r>
          </a:p>
        </p:txBody>
      </p:sp>
      <p:sp>
        <p:nvSpPr>
          <p:cNvPr id="55304" name="Rectangle 8"/>
          <p:cNvSpPr>
            <a:spLocks noChangeArrowheads="1"/>
          </p:cNvSpPr>
          <p:nvPr/>
        </p:nvSpPr>
        <p:spPr bwMode="auto">
          <a:xfrm>
            <a:off x="571472" y="1428736"/>
            <a:ext cx="4357718" cy="1052596"/>
          </a:xfrm>
          <a:prstGeom prst="rect">
            <a:avLst/>
          </a:prstGeom>
          <a:noFill/>
          <a:ln w="9525">
            <a:noFill/>
            <a:miter lim="800000"/>
            <a:headEnd/>
            <a:tailEnd/>
          </a:ln>
        </p:spPr>
        <p:txBody>
          <a:bodyPr wrap="square">
            <a:spAutoFit/>
          </a:bodyPr>
          <a:lstStyle/>
          <a:p>
            <a:pPr algn="l">
              <a:lnSpc>
                <a:spcPct val="130000"/>
              </a:lnSpc>
              <a:spcBef>
                <a:spcPct val="50000"/>
              </a:spcBef>
            </a:pPr>
            <a:r>
              <a:rPr lang="en-US" sz="1600" dirty="0"/>
              <a:t>E</a:t>
            </a:r>
            <a:r>
              <a:rPr lang="fr-FR" sz="1600" dirty="0"/>
              <a:t>n batterie au tableau de contrôle principal ou à un emplacement central</a:t>
            </a:r>
            <a:r>
              <a:rPr lang="en-US" sz="1600" dirty="0"/>
              <a:t> </a:t>
            </a:r>
            <a:r>
              <a:rPr lang="fr-FR" sz="1600" dirty="0"/>
              <a:t>du circuit de distribution;</a:t>
            </a:r>
          </a:p>
        </p:txBody>
      </p:sp>
      <p:pic>
        <p:nvPicPr>
          <p:cNvPr id="55305" name="Picture 9" descr="bd21300_"/>
          <p:cNvPicPr>
            <a:picLocks noChangeAspect="1" noChangeArrowheads="1"/>
          </p:cNvPicPr>
          <p:nvPr/>
        </p:nvPicPr>
        <p:blipFill>
          <a:blip r:embed="rId2" cstate="print"/>
          <a:srcRect/>
          <a:stretch>
            <a:fillRect/>
          </a:stretch>
        </p:blipFill>
        <p:spPr bwMode="auto">
          <a:xfrm>
            <a:off x="447647" y="1552561"/>
            <a:ext cx="171450" cy="149225"/>
          </a:xfrm>
          <a:prstGeom prst="rect">
            <a:avLst/>
          </a:prstGeom>
          <a:noFill/>
          <a:ln w="9525">
            <a:noFill/>
            <a:miter lim="800000"/>
            <a:headEnd/>
            <a:tailEnd/>
          </a:ln>
        </p:spPr>
      </p:pic>
      <p:sp>
        <p:nvSpPr>
          <p:cNvPr id="24585" name="Rectangle 18"/>
          <p:cNvSpPr>
            <a:spLocks noChangeArrowheads="1"/>
          </p:cNvSpPr>
          <p:nvPr/>
        </p:nvSpPr>
        <p:spPr bwMode="auto">
          <a:xfrm>
            <a:off x="1266825" y="2343150"/>
            <a:ext cx="9144000" cy="0"/>
          </a:xfrm>
          <a:prstGeom prst="rect">
            <a:avLst/>
          </a:prstGeom>
          <a:noFill/>
          <a:ln w="9525">
            <a:noFill/>
            <a:miter lim="800000"/>
            <a:headEnd/>
            <a:tailEnd/>
          </a:ln>
        </p:spPr>
        <p:txBody>
          <a:bodyPr>
            <a:spAutoFit/>
          </a:bodyPr>
          <a:lstStyle/>
          <a:p>
            <a:endParaRPr lang="fr-FR"/>
          </a:p>
        </p:txBody>
      </p:sp>
      <p:sp>
        <p:nvSpPr>
          <p:cNvPr id="9" name="Rectangle 2050"/>
          <p:cNvSpPr>
            <a:spLocks noChangeArrowheads="1"/>
          </p:cNvSpPr>
          <p:nvPr/>
        </p:nvSpPr>
        <p:spPr bwMode="auto">
          <a:xfrm>
            <a:off x="714348" y="3786190"/>
            <a:ext cx="4922833" cy="584775"/>
          </a:xfrm>
          <a:prstGeom prst="rect">
            <a:avLst/>
          </a:prstGeom>
          <a:noFill/>
          <a:ln w="9525">
            <a:noFill/>
            <a:miter lim="800000"/>
            <a:headEnd/>
            <a:tailEnd/>
          </a:ln>
        </p:spPr>
        <p:txBody>
          <a:bodyPr wrap="square">
            <a:spAutoFit/>
          </a:bodyPr>
          <a:lstStyle/>
          <a:p>
            <a:pPr algn="l"/>
            <a:r>
              <a:rPr lang="en-US" sz="1600" dirty="0"/>
              <a:t>E</a:t>
            </a:r>
            <a:r>
              <a:rPr lang="fr-FR" sz="1600" dirty="0"/>
              <a:t>n petits groupes à un centre de commande des moteurs;</a:t>
            </a:r>
          </a:p>
        </p:txBody>
      </p:sp>
      <p:pic>
        <p:nvPicPr>
          <p:cNvPr id="10" name="Picture 2051" descr="bd21300_"/>
          <p:cNvPicPr>
            <a:picLocks noChangeAspect="1" noChangeArrowheads="1"/>
          </p:cNvPicPr>
          <p:nvPr/>
        </p:nvPicPr>
        <p:blipFill>
          <a:blip r:embed="rId2" cstate="print"/>
          <a:srcRect/>
          <a:stretch>
            <a:fillRect/>
          </a:stretch>
        </p:blipFill>
        <p:spPr bwMode="auto">
          <a:xfrm>
            <a:off x="493672" y="3906841"/>
            <a:ext cx="166888" cy="145254"/>
          </a:xfrm>
          <a:prstGeom prst="rect">
            <a:avLst/>
          </a:prstGeom>
          <a:noFill/>
          <a:ln w="9525">
            <a:noFill/>
            <a:miter lim="800000"/>
            <a:headEnd/>
            <a:tailEnd/>
          </a:ln>
        </p:spPr>
      </p:pic>
      <p:sp>
        <p:nvSpPr>
          <p:cNvPr id="11" name="Rectangle 2052"/>
          <p:cNvSpPr>
            <a:spLocks noChangeArrowheads="1"/>
          </p:cNvSpPr>
          <p:nvPr/>
        </p:nvSpPr>
        <p:spPr bwMode="auto">
          <a:xfrm>
            <a:off x="714348" y="4987365"/>
            <a:ext cx="4246056" cy="584775"/>
          </a:xfrm>
          <a:prstGeom prst="rect">
            <a:avLst/>
          </a:prstGeom>
          <a:noFill/>
          <a:ln w="9525">
            <a:noFill/>
            <a:miter lim="800000"/>
            <a:headEnd/>
            <a:tailEnd/>
          </a:ln>
        </p:spPr>
        <p:txBody>
          <a:bodyPr wrap="square">
            <a:spAutoFit/>
          </a:bodyPr>
          <a:lstStyle/>
          <a:p>
            <a:pPr algn="l"/>
            <a:r>
              <a:rPr lang="en-US" sz="1600" dirty="0"/>
              <a:t>I</a:t>
            </a:r>
            <a:r>
              <a:rPr lang="fr-FR" sz="1600" dirty="0" err="1"/>
              <a:t>ndividuellement</a:t>
            </a:r>
            <a:r>
              <a:rPr lang="fr-FR" sz="1600" dirty="0"/>
              <a:t>, sur les gros équipements consommateurs d’énergie.</a:t>
            </a:r>
          </a:p>
        </p:txBody>
      </p:sp>
      <p:pic>
        <p:nvPicPr>
          <p:cNvPr id="12" name="Picture 2053" descr="bd21300_"/>
          <p:cNvPicPr>
            <a:picLocks noChangeAspect="1" noChangeArrowheads="1"/>
          </p:cNvPicPr>
          <p:nvPr/>
        </p:nvPicPr>
        <p:blipFill>
          <a:blip r:embed="rId2" cstate="print"/>
          <a:srcRect/>
          <a:stretch>
            <a:fillRect/>
          </a:stretch>
        </p:blipFill>
        <p:spPr bwMode="auto">
          <a:xfrm>
            <a:off x="500034" y="5122305"/>
            <a:ext cx="166888" cy="145254"/>
          </a:xfrm>
          <a:prstGeom prst="rect">
            <a:avLst/>
          </a:prstGeom>
          <a:noFill/>
          <a:ln w="9525">
            <a:noFill/>
            <a:miter lim="800000"/>
            <a:headEnd/>
            <a:tailEnd/>
          </a:ln>
        </p:spPr>
      </p:pic>
      <p:pic>
        <p:nvPicPr>
          <p:cNvPr id="113665" name="Picture 1"/>
          <p:cNvPicPr>
            <a:picLocks noChangeAspect="1" noChangeArrowheads="1"/>
          </p:cNvPicPr>
          <p:nvPr/>
        </p:nvPicPr>
        <p:blipFill>
          <a:blip r:embed="rId3" cstate="email"/>
          <a:srcRect/>
          <a:stretch>
            <a:fillRect/>
          </a:stretch>
        </p:blipFill>
        <p:spPr bwMode="auto">
          <a:xfrm>
            <a:off x="5214942" y="1285860"/>
            <a:ext cx="3381375" cy="2343150"/>
          </a:xfrm>
          <a:prstGeom prst="rect">
            <a:avLst/>
          </a:prstGeom>
          <a:noFill/>
          <a:ln w="9525">
            <a:noFill/>
            <a:miter lim="800000"/>
            <a:headEnd/>
            <a:tailEnd/>
          </a:ln>
          <a:effectLst/>
        </p:spPr>
      </p:pic>
      <p:sp>
        <p:nvSpPr>
          <p:cNvPr id="15" name="Ellipse 14"/>
          <p:cNvSpPr/>
          <p:nvPr/>
        </p:nvSpPr>
        <p:spPr bwMode="auto">
          <a:xfrm>
            <a:off x="7858148" y="2143116"/>
            <a:ext cx="571504" cy="642942"/>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pic>
        <p:nvPicPr>
          <p:cNvPr id="113666" name="Picture 2"/>
          <p:cNvPicPr>
            <a:picLocks noChangeAspect="1" noChangeArrowheads="1"/>
          </p:cNvPicPr>
          <p:nvPr/>
        </p:nvPicPr>
        <p:blipFill>
          <a:blip r:embed="rId4" cstate="print"/>
          <a:srcRect/>
          <a:stretch>
            <a:fillRect/>
          </a:stretch>
        </p:blipFill>
        <p:spPr bwMode="auto">
          <a:xfrm>
            <a:off x="5429256" y="3786190"/>
            <a:ext cx="3369329" cy="2357454"/>
          </a:xfrm>
          <a:prstGeom prst="rect">
            <a:avLst/>
          </a:prstGeom>
          <a:noFill/>
          <a:ln w="9525">
            <a:noFill/>
            <a:miter lim="800000"/>
            <a:headEnd/>
            <a:tailEnd/>
          </a:ln>
          <a:effectLst/>
        </p:spPr>
      </p:pic>
      <p:sp>
        <p:nvSpPr>
          <p:cNvPr id="18" name="Ellipse 17"/>
          <p:cNvSpPr/>
          <p:nvPr/>
        </p:nvSpPr>
        <p:spPr bwMode="auto">
          <a:xfrm>
            <a:off x="5429256" y="4857760"/>
            <a:ext cx="571504" cy="642942"/>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19" name="Ellipse 18"/>
          <p:cNvSpPr/>
          <p:nvPr/>
        </p:nvSpPr>
        <p:spPr bwMode="auto">
          <a:xfrm>
            <a:off x="7500958" y="4857760"/>
            <a:ext cx="571504" cy="642942"/>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Text Box 4"/>
          <p:cNvSpPr txBox="1">
            <a:spLocks noChangeArrowheads="1"/>
          </p:cNvSpPr>
          <p:nvPr/>
        </p:nvSpPr>
        <p:spPr bwMode="auto">
          <a:xfrm>
            <a:off x="3428992" y="214290"/>
            <a:ext cx="2759075" cy="523220"/>
          </a:xfrm>
          <a:prstGeom prst="rect">
            <a:avLst/>
          </a:prstGeom>
          <a:noFill/>
          <a:ln w="9525">
            <a:noFill/>
            <a:miter lim="800000"/>
            <a:headEnd/>
            <a:tailEnd/>
          </a:ln>
        </p:spPr>
        <p:txBody>
          <a:bodyPr>
            <a:spAutoFit/>
          </a:bodyPr>
          <a:lstStyle/>
          <a:p>
            <a:pPr algn="l"/>
            <a:r>
              <a:rPr lang="en-US" sz="2800" b="1" i="1" dirty="0" smtClean="0">
                <a:solidFill>
                  <a:srgbClr val="0066FF"/>
                </a:solidFill>
                <a:latin typeface="Arial" pitchFamily="34" charset="0"/>
                <a:cs typeface="Arial" pitchFamily="34" charset="0"/>
              </a:rPr>
              <a:t>Introduction</a:t>
            </a:r>
            <a:endParaRPr lang="fr-FR" sz="2800" b="1" i="1" dirty="0">
              <a:solidFill>
                <a:srgbClr val="0066FF"/>
              </a:solidFill>
              <a:latin typeface="Arial" pitchFamily="34" charset="0"/>
              <a:cs typeface="Arial" pitchFamily="34" charset="0"/>
            </a:endParaRPr>
          </a:p>
        </p:txBody>
      </p:sp>
      <p:sp>
        <p:nvSpPr>
          <p:cNvPr id="143365" name="Rectangle 5"/>
          <p:cNvSpPr>
            <a:spLocks noChangeArrowheads="1"/>
          </p:cNvSpPr>
          <p:nvPr/>
        </p:nvSpPr>
        <p:spPr bwMode="auto">
          <a:xfrm>
            <a:off x="114300" y="1066800"/>
            <a:ext cx="3429144" cy="369332"/>
          </a:xfrm>
          <a:prstGeom prst="rect">
            <a:avLst/>
          </a:prstGeom>
          <a:noFill/>
          <a:ln w="9525">
            <a:noFill/>
            <a:miter lim="800000"/>
            <a:headEnd/>
            <a:tailEnd/>
          </a:ln>
          <a:effectLst/>
        </p:spPr>
        <p:txBody>
          <a:bodyPr wrap="none">
            <a:spAutoFit/>
          </a:bodyPr>
          <a:lstStyle/>
          <a:p>
            <a:pPr algn="l">
              <a:defRPr/>
            </a:pPr>
            <a:r>
              <a:rPr lang="fr-CA" b="1" dirty="0" smtClean="0">
                <a:effectLst>
                  <a:outerShdw blurRad="38100" dist="38100" dir="2700000" algn="tl">
                    <a:srgbClr val="C0C0C0"/>
                  </a:outerShdw>
                </a:effectLst>
                <a:latin typeface="Arial" pitchFamily="34" charset="0"/>
                <a:cs typeface="Arial" pitchFamily="34" charset="0"/>
              </a:rPr>
              <a:t>EFFICACITE </a:t>
            </a:r>
            <a:r>
              <a:rPr lang="fr-CA" b="1" dirty="0">
                <a:effectLst>
                  <a:outerShdw blurRad="38100" dist="38100" dir="2700000" algn="tl">
                    <a:srgbClr val="C0C0C0"/>
                  </a:outerShdw>
                </a:effectLst>
                <a:latin typeface="Arial" pitchFamily="34" charset="0"/>
                <a:cs typeface="Arial" pitchFamily="34" charset="0"/>
              </a:rPr>
              <a:t>ENERGETIQUE </a:t>
            </a:r>
            <a:r>
              <a:rPr lang="en-US" b="1" dirty="0">
                <a:effectLst>
                  <a:outerShdw blurRad="38100" dist="38100" dir="2700000" algn="tl">
                    <a:srgbClr val="C0C0C0"/>
                  </a:outerShdw>
                </a:effectLst>
                <a:latin typeface="Arial" pitchFamily="34" charset="0"/>
                <a:cs typeface="Arial" pitchFamily="34" charset="0"/>
              </a:rPr>
              <a:t>:</a:t>
            </a:r>
            <a:endParaRPr lang="fr-FR" b="1" dirty="0">
              <a:effectLst>
                <a:outerShdw blurRad="38100" dist="38100" dir="2700000" algn="tl">
                  <a:srgbClr val="C0C0C0"/>
                </a:outerShdw>
              </a:effectLst>
              <a:latin typeface="Arial" pitchFamily="34" charset="0"/>
              <a:cs typeface="Arial" pitchFamily="34" charset="0"/>
            </a:endParaRPr>
          </a:p>
        </p:txBody>
      </p:sp>
      <p:grpSp>
        <p:nvGrpSpPr>
          <p:cNvPr id="2" name="Group 6"/>
          <p:cNvGrpSpPr>
            <a:grpSpLocks/>
          </p:cNvGrpSpPr>
          <p:nvPr/>
        </p:nvGrpSpPr>
        <p:grpSpPr bwMode="auto">
          <a:xfrm>
            <a:off x="381000" y="1828800"/>
            <a:ext cx="8458200" cy="4114800"/>
            <a:chOff x="240" y="768"/>
            <a:chExt cx="5328" cy="2592"/>
          </a:xfrm>
        </p:grpSpPr>
        <p:sp>
          <p:nvSpPr>
            <p:cNvPr id="143367" name="Rectangle 7"/>
            <p:cNvSpPr>
              <a:spLocks noChangeArrowheads="1"/>
            </p:cNvSpPr>
            <p:nvPr/>
          </p:nvSpPr>
          <p:spPr bwMode="auto">
            <a:xfrm>
              <a:off x="2976" y="2448"/>
              <a:ext cx="2592" cy="912"/>
            </a:xfrm>
            <a:prstGeom prst="rect">
              <a:avLst/>
            </a:prstGeom>
            <a:gradFill rotWithShape="0">
              <a:gsLst>
                <a:gs pos="0">
                  <a:schemeClr val="bg1"/>
                </a:gs>
                <a:gs pos="100000">
                  <a:srgbClr val="FF0000"/>
                </a:gs>
              </a:gsLst>
              <a:lin ang="5400000" scaled="1"/>
            </a:gradFill>
            <a:ln w="9525">
              <a:noFill/>
              <a:miter lim="800000"/>
              <a:headEnd/>
              <a:tailEnd/>
            </a:ln>
            <a:effectLst>
              <a:prstShdw prst="shdw17" dist="17961" dir="2700000">
                <a:schemeClr val="bg1">
                  <a:gamma/>
                  <a:shade val="60000"/>
                  <a:invGamma/>
                </a:schemeClr>
              </a:prstShdw>
            </a:effectLst>
          </p:spPr>
          <p:txBody>
            <a:bodyPr wrap="none" anchor="ctr"/>
            <a:lstStyle/>
            <a:p>
              <a:pPr>
                <a:defRPr/>
              </a:pPr>
              <a:endParaRPr lang="fr-FR"/>
            </a:p>
          </p:txBody>
        </p:sp>
        <p:sp>
          <p:nvSpPr>
            <p:cNvPr id="143368" name="Rectangle 8"/>
            <p:cNvSpPr>
              <a:spLocks noChangeArrowheads="1"/>
            </p:cNvSpPr>
            <p:nvPr/>
          </p:nvSpPr>
          <p:spPr bwMode="auto">
            <a:xfrm>
              <a:off x="240" y="2448"/>
              <a:ext cx="2592" cy="912"/>
            </a:xfrm>
            <a:prstGeom prst="rect">
              <a:avLst/>
            </a:prstGeom>
            <a:gradFill rotWithShape="0">
              <a:gsLst>
                <a:gs pos="0">
                  <a:schemeClr val="bg1"/>
                </a:gs>
                <a:gs pos="100000">
                  <a:srgbClr val="00CC00"/>
                </a:gs>
              </a:gsLst>
              <a:lin ang="5400000" scaled="1"/>
            </a:gradFill>
            <a:ln w="9525">
              <a:noFill/>
              <a:miter lim="800000"/>
              <a:headEnd/>
              <a:tailEnd/>
            </a:ln>
            <a:effectLst>
              <a:prstShdw prst="shdw17" dist="17961" dir="2700000">
                <a:schemeClr val="bg1">
                  <a:gamma/>
                  <a:shade val="60000"/>
                  <a:invGamma/>
                </a:schemeClr>
              </a:prstShdw>
            </a:effectLst>
          </p:spPr>
          <p:txBody>
            <a:bodyPr wrap="none" anchor="ctr"/>
            <a:lstStyle/>
            <a:p>
              <a:pPr>
                <a:defRPr/>
              </a:pPr>
              <a:endParaRPr lang="fr-FR"/>
            </a:p>
          </p:txBody>
        </p:sp>
        <p:sp>
          <p:nvSpPr>
            <p:cNvPr id="6154" name="Rectangle 9"/>
            <p:cNvSpPr>
              <a:spLocks noChangeArrowheads="1"/>
            </p:cNvSpPr>
            <p:nvPr/>
          </p:nvSpPr>
          <p:spPr bwMode="auto">
            <a:xfrm>
              <a:off x="1248" y="768"/>
              <a:ext cx="3504" cy="1104"/>
            </a:xfrm>
            <a:prstGeom prst="rect">
              <a:avLst/>
            </a:prstGeom>
            <a:gradFill rotWithShape="0">
              <a:gsLst>
                <a:gs pos="0">
                  <a:schemeClr val="accent1"/>
                </a:gs>
                <a:gs pos="100000">
                  <a:schemeClr val="bg1"/>
                </a:gs>
              </a:gsLst>
              <a:lin ang="5400000" scaled="1"/>
            </a:gradFill>
            <a:ln w="9525">
              <a:noFill/>
              <a:miter lim="800000"/>
              <a:headEnd/>
              <a:tailEnd/>
            </a:ln>
            <a:effectLst>
              <a:prstShdw prst="shdw13" dist="53882" dir="13500000">
                <a:schemeClr val="bg2"/>
              </a:prstShdw>
            </a:effectLst>
          </p:spPr>
          <p:txBody>
            <a:bodyPr wrap="none" anchor="ctr"/>
            <a:lstStyle/>
            <a:p>
              <a:endParaRPr lang="fr-FR"/>
            </a:p>
          </p:txBody>
        </p:sp>
        <p:sp>
          <p:nvSpPr>
            <p:cNvPr id="6155" name="AutoShape 10"/>
            <p:cNvSpPr>
              <a:spLocks noChangeArrowheads="1"/>
            </p:cNvSpPr>
            <p:nvPr/>
          </p:nvSpPr>
          <p:spPr bwMode="auto">
            <a:xfrm>
              <a:off x="1584" y="1872"/>
              <a:ext cx="144" cy="576"/>
            </a:xfrm>
            <a:prstGeom prst="downArrow">
              <a:avLst>
                <a:gd name="adj1" fmla="val 50000"/>
                <a:gd name="adj2" fmla="val 100000"/>
              </a:avLst>
            </a:prstGeom>
            <a:gradFill rotWithShape="0">
              <a:gsLst>
                <a:gs pos="0">
                  <a:schemeClr val="bg1"/>
                </a:gs>
                <a:gs pos="100000">
                  <a:srgbClr val="33CC33"/>
                </a:gs>
              </a:gsLst>
              <a:lin ang="5400000" scaled="1"/>
            </a:gradFill>
            <a:ln w="9525">
              <a:solidFill>
                <a:schemeClr val="tx1"/>
              </a:solidFill>
              <a:miter lim="800000"/>
              <a:headEnd/>
              <a:tailEnd/>
            </a:ln>
          </p:spPr>
          <p:txBody>
            <a:bodyPr wrap="none" anchor="ctr"/>
            <a:lstStyle/>
            <a:p>
              <a:endParaRPr lang="fr-FR"/>
            </a:p>
          </p:txBody>
        </p:sp>
        <p:sp>
          <p:nvSpPr>
            <p:cNvPr id="6156" name="AutoShape 11"/>
            <p:cNvSpPr>
              <a:spLocks noChangeArrowheads="1"/>
            </p:cNvSpPr>
            <p:nvPr/>
          </p:nvSpPr>
          <p:spPr bwMode="auto">
            <a:xfrm>
              <a:off x="4176" y="1872"/>
              <a:ext cx="144" cy="576"/>
            </a:xfrm>
            <a:prstGeom prst="downArrow">
              <a:avLst>
                <a:gd name="adj1" fmla="val 50000"/>
                <a:gd name="adj2" fmla="val 100000"/>
              </a:avLst>
            </a:prstGeom>
            <a:gradFill rotWithShape="0">
              <a:gsLst>
                <a:gs pos="0">
                  <a:schemeClr val="bg1"/>
                </a:gs>
                <a:gs pos="100000">
                  <a:srgbClr val="FF3300"/>
                </a:gs>
              </a:gsLst>
              <a:lin ang="5400000" scaled="1"/>
            </a:gradFill>
            <a:ln w="9525">
              <a:solidFill>
                <a:schemeClr val="tx1"/>
              </a:solidFill>
              <a:miter lim="800000"/>
              <a:headEnd/>
              <a:tailEnd/>
            </a:ln>
          </p:spPr>
          <p:txBody>
            <a:bodyPr wrap="none" anchor="ctr"/>
            <a:lstStyle/>
            <a:p>
              <a:endParaRPr lang="fr-FR"/>
            </a:p>
          </p:txBody>
        </p:sp>
      </p:grpSp>
      <p:sp>
        <p:nvSpPr>
          <p:cNvPr id="143372" name="Rectangle 12"/>
          <p:cNvSpPr>
            <a:spLocks noChangeArrowheads="1"/>
          </p:cNvSpPr>
          <p:nvPr/>
        </p:nvSpPr>
        <p:spPr bwMode="auto">
          <a:xfrm>
            <a:off x="2209800" y="1676400"/>
            <a:ext cx="5029200" cy="1743075"/>
          </a:xfrm>
          <a:prstGeom prst="rect">
            <a:avLst/>
          </a:prstGeom>
          <a:noFill/>
          <a:ln w="9525">
            <a:noFill/>
            <a:miter lim="800000"/>
            <a:headEnd/>
            <a:tailEnd/>
          </a:ln>
          <a:effectLst/>
        </p:spPr>
        <p:txBody>
          <a:bodyPr>
            <a:spAutoFit/>
          </a:bodyPr>
          <a:lstStyle/>
          <a:p>
            <a:pPr algn="just">
              <a:lnSpc>
                <a:spcPct val="150000"/>
              </a:lnSpc>
              <a:spcBef>
                <a:spcPct val="50000"/>
              </a:spcBef>
              <a:buClr>
                <a:schemeClr val="tx2"/>
              </a:buClr>
              <a:buSzPct val="75000"/>
              <a:buFont typeface="Wingdings" pitchFamily="2" charset="2"/>
              <a:buNone/>
              <a:defRPr/>
            </a:pPr>
            <a:r>
              <a:rPr lang="fr-CA" sz="1800" i="1" dirty="0">
                <a:effectLst>
                  <a:outerShdw blurRad="38100" dist="38100" dir="2700000" algn="tl">
                    <a:srgbClr val="C0C0C0"/>
                  </a:outerShdw>
                </a:effectLst>
                <a:latin typeface="Helvetica" charset="0"/>
              </a:rPr>
              <a:t>«L’efficacité énergétique se définit comme étant l’utilisation rationnelle et judicieuse des ressources énergétiques dans une perspective de développement durable».</a:t>
            </a:r>
          </a:p>
        </p:txBody>
      </p:sp>
      <p:sp>
        <p:nvSpPr>
          <p:cNvPr id="143373" name="Rectangle 13"/>
          <p:cNvSpPr>
            <a:spLocks noChangeArrowheads="1"/>
          </p:cNvSpPr>
          <p:nvPr/>
        </p:nvSpPr>
        <p:spPr bwMode="auto">
          <a:xfrm>
            <a:off x="762000" y="4572000"/>
            <a:ext cx="3657600" cy="1298575"/>
          </a:xfrm>
          <a:prstGeom prst="rect">
            <a:avLst/>
          </a:prstGeom>
          <a:noFill/>
          <a:ln w="9525">
            <a:noFill/>
            <a:miter lim="800000"/>
            <a:headEnd/>
            <a:tailEnd/>
          </a:ln>
        </p:spPr>
        <p:txBody>
          <a:bodyPr>
            <a:spAutoFit/>
          </a:bodyPr>
          <a:lstStyle/>
          <a:p>
            <a:pPr algn="just">
              <a:lnSpc>
                <a:spcPct val="110000"/>
              </a:lnSpc>
            </a:pPr>
            <a:r>
              <a:rPr lang="fr-FR" sz="1800" dirty="0">
                <a:latin typeface="Times New Roman" pitchFamily="18" charset="0"/>
                <a:cs typeface="Times New Roman" pitchFamily="18" charset="0"/>
              </a:rPr>
              <a:t>L’énergie devrait être considérée comme toute autre </a:t>
            </a:r>
            <a:r>
              <a:rPr lang="fr-FR" sz="1800" i="1" u="sng" dirty="0">
                <a:latin typeface="Times New Roman" pitchFamily="18" charset="0"/>
                <a:cs typeface="Times New Roman" pitchFamily="18" charset="0"/>
              </a:rPr>
              <a:t>matière</a:t>
            </a:r>
            <a:r>
              <a:rPr lang="fr-FR" sz="1800" dirty="0">
                <a:latin typeface="Times New Roman" pitchFamily="18" charset="0"/>
                <a:cs typeface="Times New Roman" pitchFamily="18" charset="0"/>
              </a:rPr>
              <a:t> </a:t>
            </a:r>
            <a:r>
              <a:rPr lang="fr-FR" sz="1800" i="1" u="sng" dirty="0">
                <a:latin typeface="Times New Roman" pitchFamily="18" charset="0"/>
                <a:cs typeface="Times New Roman" pitchFamily="18" charset="0"/>
              </a:rPr>
              <a:t>première précieuse</a:t>
            </a:r>
            <a:r>
              <a:rPr lang="en-US" sz="1800" i="1" u="sng" dirty="0">
                <a:latin typeface="Times New Roman" pitchFamily="18" charset="0"/>
                <a:cs typeface="Times New Roman" pitchFamily="18" charset="0"/>
              </a:rPr>
              <a:t> </a:t>
            </a:r>
            <a:r>
              <a:rPr lang="fr-FR" sz="1800" i="1" u="sng" dirty="0">
                <a:latin typeface="Times New Roman" pitchFamily="18" charset="0"/>
                <a:cs typeface="Times New Roman" pitchFamily="18" charset="0"/>
              </a:rPr>
              <a:t>nécessaire</a:t>
            </a:r>
            <a:r>
              <a:rPr lang="fr-FR" sz="1800" dirty="0">
                <a:latin typeface="Times New Roman" pitchFamily="18" charset="0"/>
                <a:cs typeface="Times New Roman" pitchFamily="18" charset="0"/>
              </a:rPr>
              <a:t> à la bonne marche d’une entreprise</a:t>
            </a:r>
            <a:r>
              <a:rPr lang="en-US" sz="1800" dirty="0">
                <a:latin typeface="Times New Roman" pitchFamily="18" charset="0"/>
                <a:cs typeface="Times New Roman" pitchFamily="18" charset="0"/>
              </a:rPr>
              <a:t>.</a:t>
            </a:r>
            <a:endParaRPr lang="fr-FR" sz="1800" dirty="0">
              <a:latin typeface="Times New Roman" pitchFamily="18" charset="0"/>
            </a:endParaRPr>
          </a:p>
        </p:txBody>
      </p:sp>
      <p:sp>
        <p:nvSpPr>
          <p:cNvPr id="143374" name="Rectangle 14"/>
          <p:cNvSpPr>
            <a:spLocks noChangeArrowheads="1"/>
          </p:cNvSpPr>
          <p:nvPr/>
        </p:nvSpPr>
        <p:spPr bwMode="auto">
          <a:xfrm>
            <a:off x="5181600" y="4648200"/>
            <a:ext cx="3124200" cy="1082675"/>
          </a:xfrm>
          <a:prstGeom prst="rect">
            <a:avLst/>
          </a:prstGeom>
          <a:noFill/>
          <a:ln w="9525">
            <a:noFill/>
            <a:miter lim="800000"/>
            <a:headEnd/>
            <a:tailEnd/>
          </a:ln>
        </p:spPr>
        <p:txBody>
          <a:bodyPr>
            <a:spAutoFit/>
          </a:bodyPr>
          <a:lstStyle/>
          <a:p>
            <a:pPr algn="just">
              <a:lnSpc>
                <a:spcPct val="120000"/>
              </a:lnSpc>
            </a:pPr>
            <a:r>
              <a:rPr lang="en-US" sz="1800">
                <a:latin typeface="Times New Roman" pitchFamily="18" charset="0"/>
                <a:cs typeface="Times New Roman" pitchFamily="18" charset="0"/>
              </a:rPr>
              <a:t>NON</a:t>
            </a:r>
            <a:r>
              <a:rPr lang="fr-FR" sz="1800">
                <a:latin typeface="Times New Roman" pitchFamily="18" charset="0"/>
                <a:cs typeface="Times New Roman" pitchFamily="18" charset="0"/>
              </a:rPr>
              <a:t> pas comme une dépense</a:t>
            </a:r>
            <a:r>
              <a:rPr lang="en-US" sz="1800">
                <a:latin typeface="Times New Roman" pitchFamily="18" charset="0"/>
                <a:cs typeface="Times New Roman" pitchFamily="18" charset="0"/>
              </a:rPr>
              <a:t> </a:t>
            </a:r>
            <a:r>
              <a:rPr lang="fr-FR" sz="1800">
                <a:latin typeface="Times New Roman" pitchFamily="18" charset="0"/>
                <a:cs typeface="Times New Roman" pitchFamily="18" charset="0"/>
              </a:rPr>
              <a:t>générale et de maintenance de l’entreprise. </a:t>
            </a:r>
            <a:endParaRPr lang="fr-FR" sz="1800">
              <a:latin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0" name="Rectangle 2058"/>
          <p:cNvSpPr>
            <a:spLocks noChangeArrowheads="1"/>
          </p:cNvSpPr>
          <p:nvPr/>
        </p:nvSpPr>
        <p:spPr bwMode="auto">
          <a:xfrm>
            <a:off x="1220788" y="2257425"/>
            <a:ext cx="9144000" cy="0"/>
          </a:xfrm>
          <a:prstGeom prst="rect">
            <a:avLst/>
          </a:prstGeom>
          <a:noFill/>
          <a:ln w="9525">
            <a:noFill/>
            <a:miter lim="800000"/>
            <a:headEnd/>
            <a:tailEnd/>
          </a:ln>
        </p:spPr>
        <p:txBody>
          <a:bodyPr>
            <a:spAutoFit/>
          </a:bodyPr>
          <a:lstStyle/>
          <a:p>
            <a:endParaRPr lang="fr-FR"/>
          </a:p>
        </p:txBody>
      </p:sp>
      <p:sp>
        <p:nvSpPr>
          <p:cNvPr id="12" name="Rectangle 11"/>
          <p:cNvSpPr/>
          <p:nvPr/>
        </p:nvSpPr>
        <p:spPr>
          <a:xfrm>
            <a:off x="428596" y="214290"/>
            <a:ext cx="7286676" cy="400110"/>
          </a:xfrm>
          <a:prstGeom prst="rect">
            <a:avLst/>
          </a:prstGeom>
        </p:spPr>
        <p:txBody>
          <a:bodyPr wrap="square">
            <a:spAutoFit/>
          </a:bodyPr>
          <a:lstStyle/>
          <a:p>
            <a:pPr algn="l"/>
            <a:r>
              <a:rPr lang="fr-FR" dirty="0" smtClean="0"/>
              <a:t>L'amélioration du facteur de puissance permet de :</a:t>
            </a:r>
            <a:endParaRPr lang="fr-FR" dirty="0"/>
          </a:p>
        </p:txBody>
      </p:sp>
      <p:sp>
        <p:nvSpPr>
          <p:cNvPr id="13" name="Rectangle 12"/>
          <p:cNvSpPr/>
          <p:nvPr/>
        </p:nvSpPr>
        <p:spPr>
          <a:xfrm>
            <a:off x="857224" y="642918"/>
            <a:ext cx="4309193" cy="369332"/>
          </a:xfrm>
          <a:prstGeom prst="rect">
            <a:avLst/>
          </a:prstGeom>
        </p:spPr>
        <p:txBody>
          <a:bodyPr wrap="none">
            <a:spAutoFit/>
          </a:bodyPr>
          <a:lstStyle/>
          <a:p>
            <a:r>
              <a:rPr lang="fr-FR" sz="1800" b="1" dirty="0" smtClean="0">
                <a:solidFill>
                  <a:srgbClr val="800000"/>
                </a:solidFill>
              </a:rPr>
              <a:t>Diminution de la section des câbles :</a:t>
            </a:r>
            <a:endParaRPr lang="fr-FR" sz="1800" dirty="0">
              <a:solidFill>
                <a:srgbClr val="800000"/>
              </a:solidFill>
            </a:endParaRPr>
          </a:p>
        </p:txBody>
      </p:sp>
      <p:grpSp>
        <p:nvGrpSpPr>
          <p:cNvPr id="2" name="Groupe 16"/>
          <p:cNvGrpSpPr/>
          <p:nvPr/>
        </p:nvGrpSpPr>
        <p:grpSpPr>
          <a:xfrm>
            <a:off x="1428728" y="1395129"/>
            <a:ext cx="6035457" cy="1961863"/>
            <a:chOff x="1428728" y="1071546"/>
            <a:chExt cx="6035457" cy="1961863"/>
          </a:xfrm>
        </p:grpSpPr>
        <p:pic>
          <p:nvPicPr>
            <p:cNvPr id="44034" name="Picture 2"/>
            <p:cNvPicPr>
              <a:picLocks noChangeAspect="1" noChangeArrowheads="1"/>
            </p:cNvPicPr>
            <p:nvPr/>
          </p:nvPicPr>
          <p:blipFill>
            <a:blip r:embed="rId2" cstate="print"/>
            <a:srcRect/>
            <a:stretch>
              <a:fillRect/>
            </a:stretch>
          </p:blipFill>
          <p:spPr bwMode="auto">
            <a:xfrm>
              <a:off x="1428728" y="1071546"/>
              <a:ext cx="6035457" cy="1528770"/>
            </a:xfrm>
            <a:prstGeom prst="rect">
              <a:avLst/>
            </a:prstGeom>
            <a:noFill/>
            <a:ln w="9525">
              <a:noFill/>
              <a:miter lim="800000"/>
              <a:headEnd/>
              <a:tailEnd/>
            </a:ln>
            <a:effectLst/>
          </p:spPr>
        </p:pic>
        <p:sp>
          <p:nvSpPr>
            <p:cNvPr id="16" name="Rectangle 15"/>
            <p:cNvSpPr/>
            <p:nvPr/>
          </p:nvSpPr>
          <p:spPr>
            <a:xfrm>
              <a:off x="2214546" y="2571744"/>
              <a:ext cx="4572000" cy="461665"/>
            </a:xfrm>
            <a:prstGeom prst="rect">
              <a:avLst/>
            </a:prstGeom>
          </p:spPr>
          <p:txBody>
            <a:bodyPr>
              <a:spAutoFit/>
            </a:bodyPr>
            <a:lstStyle/>
            <a:p>
              <a:r>
                <a:rPr lang="fr-FR" sz="1200" i="1" dirty="0" smtClean="0"/>
                <a:t>Facteur multiplicateur de la section des câbles en fonction du cos </a:t>
              </a:r>
              <a:r>
                <a:rPr lang="fr-FR" sz="1200" dirty="0" smtClean="0"/>
                <a:t>ϕ</a:t>
              </a:r>
              <a:endParaRPr lang="fr-FR" sz="1200" dirty="0"/>
            </a:p>
          </p:txBody>
        </p:sp>
      </p:grpSp>
      <p:sp>
        <p:nvSpPr>
          <p:cNvPr id="18" name="Rectangle 17"/>
          <p:cNvSpPr/>
          <p:nvPr/>
        </p:nvSpPr>
        <p:spPr>
          <a:xfrm>
            <a:off x="1071538" y="3286124"/>
            <a:ext cx="3554178" cy="369332"/>
          </a:xfrm>
          <a:prstGeom prst="rect">
            <a:avLst/>
          </a:prstGeom>
        </p:spPr>
        <p:txBody>
          <a:bodyPr wrap="none">
            <a:spAutoFit/>
          </a:bodyPr>
          <a:lstStyle/>
          <a:p>
            <a:r>
              <a:rPr lang="fr-FR" sz="1800" b="1" dirty="0" smtClean="0">
                <a:solidFill>
                  <a:srgbClr val="800000"/>
                </a:solidFill>
              </a:rPr>
              <a:t>Diminution des pertes en ligne</a:t>
            </a:r>
          </a:p>
        </p:txBody>
      </p:sp>
      <p:sp>
        <p:nvSpPr>
          <p:cNvPr id="19" name="Rectangle 18"/>
          <p:cNvSpPr/>
          <p:nvPr/>
        </p:nvSpPr>
        <p:spPr>
          <a:xfrm>
            <a:off x="642910" y="3643314"/>
            <a:ext cx="7715304" cy="2169825"/>
          </a:xfrm>
          <a:prstGeom prst="rect">
            <a:avLst/>
          </a:prstGeom>
        </p:spPr>
        <p:txBody>
          <a:bodyPr wrap="square">
            <a:spAutoFit/>
          </a:bodyPr>
          <a:lstStyle/>
          <a:p>
            <a:pPr algn="just">
              <a:lnSpc>
                <a:spcPct val="150000"/>
              </a:lnSpc>
            </a:pPr>
            <a:r>
              <a:rPr lang="fr-FR" sz="1800" dirty="0" smtClean="0"/>
              <a:t>Les pertes dans les conducteurs sont proportionnelles au carré du courant transporté et sont mesurées par les compteurs d'énergie active (kWh) de l'installation.</a:t>
            </a:r>
          </a:p>
          <a:p>
            <a:pPr algn="just">
              <a:lnSpc>
                <a:spcPct val="150000"/>
              </a:lnSpc>
            </a:pPr>
            <a:r>
              <a:rPr lang="fr-FR" sz="1800" dirty="0" smtClean="0">
                <a:solidFill>
                  <a:srgbClr val="FF0000"/>
                </a:solidFill>
              </a:rPr>
              <a:t>La diminution de 10 %, par exemple, du courant dans un conducteur réduira les pertes de 20 %.</a:t>
            </a:r>
            <a:endParaRPr lang="fr-FR" sz="1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circle(in)">
                                      <p:cBhvr>
                                        <p:cTn id="1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428604"/>
            <a:ext cx="3860351" cy="369332"/>
          </a:xfrm>
          <a:prstGeom prst="rect">
            <a:avLst/>
          </a:prstGeom>
        </p:spPr>
        <p:txBody>
          <a:bodyPr wrap="none">
            <a:spAutoFit/>
          </a:bodyPr>
          <a:lstStyle/>
          <a:p>
            <a:r>
              <a:rPr lang="fr-FR" sz="1800" b="1" dirty="0" smtClean="0">
                <a:solidFill>
                  <a:srgbClr val="800000"/>
                </a:solidFill>
              </a:rPr>
              <a:t>Réduction de la chute de tension</a:t>
            </a:r>
          </a:p>
        </p:txBody>
      </p:sp>
      <p:sp>
        <p:nvSpPr>
          <p:cNvPr id="3" name="Rectangle 2"/>
          <p:cNvSpPr/>
          <p:nvPr/>
        </p:nvSpPr>
        <p:spPr>
          <a:xfrm>
            <a:off x="467544" y="1268760"/>
            <a:ext cx="7929618" cy="1754326"/>
          </a:xfrm>
          <a:prstGeom prst="rect">
            <a:avLst/>
          </a:prstGeom>
        </p:spPr>
        <p:txBody>
          <a:bodyPr wrap="square">
            <a:spAutoFit/>
          </a:bodyPr>
          <a:lstStyle/>
          <a:p>
            <a:pPr algn="just">
              <a:lnSpc>
                <a:spcPct val="150000"/>
              </a:lnSpc>
            </a:pPr>
            <a:r>
              <a:rPr lang="fr-FR" sz="1800" dirty="0" smtClean="0"/>
              <a:t>L'installation de condensateurs de compensation permet de réduire voire d'éliminer la circulation de courants réactifs (inductifs) dans les conducteurs en amont, et de ce fait réduit ou élimine les chutes de tension.</a:t>
            </a:r>
            <a:endParaRPr lang="fr-FR" sz="1800" dirty="0"/>
          </a:p>
        </p:txBody>
      </p:sp>
      <p:pic>
        <p:nvPicPr>
          <p:cNvPr id="45058" name="Picture 2" descr="http://www.aptetude.biz/images/A14.jpg"/>
          <p:cNvPicPr>
            <a:picLocks noChangeAspect="1" noChangeArrowheads="1"/>
          </p:cNvPicPr>
          <p:nvPr/>
        </p:nvPicPr>
        <p:blipFill>
          <a:blip r:embed="rId2" cstate="email"/>
          <a:srcRect/>
          <a:stretch>
            <a:fillRect/>
          </a:stretch>
        </p:blipFill>
        <p:spPr bwMode="auto">
          <a:xfrm>
            <a:off x="642910" y="2643182"/>
            <a:ext cx="833400" cy="833400"/>
          </a:xfrm>
          <a:prstGeom prst="rect">
            <a:avLst/>
          </a:prstGeom>
          <a:noFill/>
        </p:spPr>
      </p:pic>
      <p:sp>
        <p:nvSpPr>
          <p:cNvPr id="5" name="Rectangle 4"/>
          <p:cNvSpPr/>
          <p:nvPr/>
        </p:nvSpPr>
        <p:spPr>
          <a:xfrm>
            <a:off x="1928794" y="2643182"/>
            <a:ext cx="6286544" cy="923330"/>
          </a:xfrm>
          <a:prstGeom prst="rect">
            <a:avLst/>
          </a:prstGeom>
        </p:spPr>
        <p:txBody>
          <a:bodyPr wrap="square">
            <a:spAutoFit/>
          </a:bodyPr>
          <a:lstStyle/>
          <a:p>
            <a:pPr algn="l">
              <a:lnSpc>
                <a:spcPct val="150000"/>
              </a:lnSpc>
            </a:pPr>
            <a:r>
              <a:rPr lang="fr-FR" sz="1800" dirty="0" smtClean="0"/>
              <a:t>Une surcompensation produira une élévation de tension au niveau des capacités.</a:t>
            </a:r>
            <a:endParaRPr lang="fr-FR" sz="1800" dirty="0"/>
          </a:p>
        </p:txBody>
      </p:sp>
      <p:sp>
        <p:nvSpPr>
          <p:cNvPr id="6" name="Rectangle 5"/>
          <p:cNvSpPr/>
          <p:nvPr/>
        </p:nvSpPr>
        <p:spPr>
          <a:xfrm>
            <a:off x="785786" y="3786190"/>
            <a:ext cx="6143668" cy="369332"/>
          </a:xfrm>
          <a:prstGeom prst="rect">
            <a:avLst/>
          </a:prstGeom>
        </p:spPr>
        <p:txBody>
          <a:bodyPr wrap="square">
            <a:spAutoFit/>
          </a:bodyPr>
          <a:lstStyle/>
          <a:p>
            <a:pPr algn="l"/>
            <a:r>
              <a:rPr lang="fr-FR" sz="1800" b="1" dirty="0" smtClean="0">
                <a:solidFill>
                  <a:srgbClr val="800000"/>
                </a:solidFill>
              </a:rPr>
              <a:t>Augmentation de la puissance disponible</a:t>
            </a:r>
          </a:p>
        </p:txBody>
      </p:sp>
      <p:sp>
        <p:nvSpPr>
          <p:cNvPr id="7" name="Rectangle 6"/>
          <p:cNvSpPr/>
          <p:nvPr/>
        </p:nvSpPr>
        <p:spPr>
          <a:xfrm>
            <a:off x="571472" y="4143380"/>
            <a:ext cx="8001056" cy="1338828"/>
          </a:xfrm>
          <a:prstGeom prst="rect">
            <a:avLst/>
          </a:prstGeom>
        </p:spPr>
        <p:txBody>
          <a:bodyPr wrap="square">
            <a:spAutoFit/>
          </a:bodyPr>
          <a:lstStyle/>
          <a:p>
            <a:pPr algn="just">
              <a:lnSpc>
                <a:spcPct val="150000"/>
              </a:lnSpc>
            </a:pPr>
            <a:r>
              <a:rPr lang="fr-FR" sz="1800" dirty="0" smtClean="0"/>
              <a:t>L'augmentation du facteur de puissance d'une charge induit la diminution du courant fourni par le transformateur d'alimentation et, de ce fait, permet d'alimenter des charges supplémentaires.</a:t>
            </a:r>
            <a:endParaRPr lang="fr-FR" sz="1800" dirty="0"/>
          </a:p>
        </p:txBody>
      </p:sp>
      <p:sp>
        <p:nvSpPr>
          <p:cNvPr id="8" name="Explosion 1 7"/>
          <p:cNvSpPr/>
          <p:nvPr/>
        </p:nvSpPr>
        <p:spPr bwMode="auto">
          <a:xfrm>
            <a:off x="5429256" y="4643446"/>
            <a:ext cx="3000396" cy="2214554"/>
          </a:xfrm>
          <a:prstGeom prst="irregularSeal1">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omic Sans MS" pitchFamily="66" charset="0"/>
              </a:rPr>
              <a:t>Gain Energétique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wipe(down)">
                                      <p:cBhvr>
                                        <p:cTn id="7" dur="500"/>
                                        <p:tgtEl>
                                          <p:spTgt spid="450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edg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ChangeArrowheads="1"/>
          </p:cNvSpPr>
          <p:nvPr/>
        </p:nvSpPr>
        <p:spPr bwMode="auto">
          <a:xfrm>
            <a:off x="228600" y="239713"/>
            <a:ext cx="7248525" cy="396875"/>
          </a:xfrm>
          <a:prstGeom prst="rect">
            <a:avLst/>
          </a:prstGeom>
          <a:noFill/>
          <a:ln w="9525">
            <a:noFill/>
            <a:miter lim="800000"/>
            <a:headEnd/>
            <a:tailEnd/>
          </a:ln>
        </p:spPr>
        <p:txBody>
          <a:bodyPr wrap="none">
            <a:spAutoFit/>
          </a:bodyPr>
          <a:lstStyle/>
          <a:p>
            <a:pPr algn="l"/>
            <a:r>
              <a:rPr lang="fr-FR" b="1" u="sng">
                <a:solidFill>
                  <a:srgbClr val="3399FF"/>
                </a:solidFill>
              </a:rPr>
              <a:t>Compensation centralisée de l'ensemble d'une installation</a:t>
            </a:r>
          </a:p>
        </p:txBody>
      </p:sp>
      <p:sp>
        <p:nvSpPr>
          <p:cNvPr id="100359" name="Rectangle 7"/>
          <p:cNvSpPr>
            <a:spLocks noChangeArrowheads="1"/>
          </p:cNvSpPr>
          <p:nvPr/>
        </p:nvSpPr>
        <p:spPr bwMode="auto">
          <a:xfrm>
            <a:off x="533400" y="1345382"/>
            <a:ext cx="2122488" cy="396875"/>
          </a:xfrm>
          <a:prstGeom prst="rect">
            <a:avLst/>
          </a:prstGeom>
          <a:noFill/>
          <a:ln w="9525">
            <a:noFill/>
            <a:miter lim="800000"/>
            <a:headEnd/>
            <a:tailEnd/>
          </a:ln>
        </p:spPr>
        <p:txBody>
          <a:bodyPr wrap="none">
            <a:spAutoFit/>
          </a:bodyPr>
          <a:lstStyle/>
          <a:p>
            <a:pPr algn="l"/>
            <a:r>
              <a:rPr lang="fr-FR" b="1" dirty="0"/>
              <a:t>Valeurs connues</a:t>
            </a:r>
          </a:p>
        </p:txBody>
      </p:sp>
      <p:sp>
        <p:nvSpPr>
          <p:cNvPr id="100360" name="Rectangle 8"/>
          <p:cNvSpPr>
            <a:spLocks noChangeArrowheads="1"/>
          </p:cNvSpPr>
          <p:nvPr/>
        </p:nvSpPr>
        <p:spPr bwMode="auto">
          <a:xfrm>
            <a:off x="742950" y="1404119"/>
            <a:ext cx="4724400" cy="701675"/>
          </a:xfrm>
          <a:prstGeom prst="rect">
            <a:avLst/>
          </a:prstGeom>
          <a:noFill/>
          <a:ln w="9525">
            <a:noFill/>
            <a:miter lim="800000"/>
            <a:headEnd/>
            <a:tailEnd/>
          </a:ln>
        </p:spPr>
        <p:txBody>
          <a:bodyPr lIns="190440">
            <a:spAutoFit/>
          </a:bodyPr>
          <a:lstStyle/>
          <a:p>
            <a:pPr algn="l"/>
            <a:endParaRPr lang="fr-FR" dirty="0"/>
          </a:p>
          <a:p>
            <a:pPr lvl="1" algn="l" eaLnBrk="0" hangingPunct="0">
              <a:buFontTx/>
              <a:buChar char="•"/>
            </a:pPr>
            <a:r>
              <a:rPr lang="en-US" dirty="0"/>
              <a:t> </a:t>
            </a:r>
            <a:r>
              <a:rPr lang="fr-FR" dirty="0"/>
              <a:t>la puissance active P en kW, </a:t>
            </a:r>
          </a:p>
        </p:txBody>
      </p:sp>
      <p:sp>
        <p:nvSpPr>
          <p:cNvPr id="100361" name="Rectangle 9"/>
          <p:cNvSpPr>
            <a:spLocks noChangeArrowheads="1"/>
          </p:cNvSpPr>
          <p:nvPr/>
        </p:nvSpPr>
        <p:spPr bwMode="auto">
          <a:xfrm>
            <a:off x="1219200" y="2128019"/>
            <a:ext cx="5105400" cy="396875"/>
          </a:xfrm>
          <a:prstGeom prst="rect">
            <a:avLst/>
          </a:prstGeom>
          <a:noFill/>
          <a:ln w="9525">
            <a:noFill/>
            <a:miter lim="800000"/>
            <a:headEnd/>
            <a:tailEnd/>
          </a:ln>
        </p:spPr>
        <p:txBody>
          <a:bodyPr lIns="190440">
            <a:spAutoFit/>
          </a:bodyPr>
          <a:lstStyle/>
          <a:p>
            <a:pPr algn="l">
              <a:buFontTx/>
              <a:buChar char="•"/>
            </a:pPr>
            <a:r>
              <a:rPr lang="en-US"/>
              <a:t> </a:t>
            </a:r>
            <a:r>
              <a:rPr lang="fr-FR"/>
              <a:t>la puissance réactive Q en kVAr, </a:t>
            </a:r>
          </a:p>
        </p:txBody>
      </p:sp>
      <p:sp>
        <p:nvSpPr>
          <p:cNvPr id="100362" name="Rectangle 10"/>
          <p:cNvSpPr>
            <a:spLocks noChangeArrowheads="1"/>
          </p:cNvSpPr>
          <p:nvPr/>
        </p:nvSpPr>
        <p:spPr bwMode="auto">
          <a:xfrm>
            <a:off x="1219200" y="2528069"/>
            <a:ext cx="8001000" cy="396875"/>
          </a:xfrm>
          <a:prstGeom prst="rect">
            <a:avLst/>
          </a:prstGeom>
          <a:noFill/>
          <a:ln w="9525">
            <a:noFill/>
            <a:miter lim="800000"/>
            <a:headEnd/>
            <a:tailEnd/>
          </a:ln>
        </p:spPr>
        <p:txBody>
          <a:bodyPr lIns="190440">
            <a:spAutoFit/>
          </a:bodyPr>
          <a:lstStyle/>
          <a:p>
            <a:pPr algn="l">
              <a:buFontTx/>
              <a:buChar char="•"/>
            </a:pPr>
            <a:r>
              <a:rPr lang="en-US" dirty="0"/>
              <a:t> </a:t>
            </a:r>
            <a:r>
              <a:rPr lang="fr-FR" dirty="0"/>
              <a:t>d'où, la valeur de tg phi de l'installation : Q / P, appelée tg phi</a:t>
            </a:r>
            <a:r>
              <a:rPr lang="fr-FR" baseline="-30000" dirty="0"/>
              <a:t>1</a:t>
            </a:r>
            <a:endParaRPr lang="fr-FR" dirty="0"/>
          </a:p>
        </p:txBody>
      </p:sp>
      <p:sp>
        <p:nvSpPr>
          <p:cNvPr id="100366" name="Rectangle 14"/>
          <p:cNvSpPr>
            <a:spLocks noChangeArrowheads="1"/>
          </p:cNvSpPr>
          <p:nvPr/>
        </p:nvSpPr>
        <p:spPr bwMode="auto">
          <a:xfrm>
            <a:off x="552450" y="2823270"/>
            <a:ext cx="6153150" cy="396875"/>
          </a:xfrm>
          <a:prstGeom prst="rect">
            <a:avLst/>
          </a:prstGeom>
          <a:noFill/>
          <a:ln w="9525">
            <a:noFill/>
            <a:miter lim="800000"/>
            <a:headEnd/>
            <a:tailEnd/>
          </a:ln>
        </p:spPr>
        <p:txBody>
          <a:bodyPr wrap="none">
            <a:spAutoFit/>
          </a:bodyPr>
          <a:lstStyle/>
          <a:p>
            <a:pPr algn="l"/>
            <a:r>
              <a:rPr lang="fr-FR" b="1" dirty="0"/>
              <a:t>Puissance réactive nécessaire des condensateurs</a:t>
            </a:r>
          </a:p>
        </p:txBody>
      </p:sp>
      <p:sp>
        <p:nvSpPr>
          <p:cNvPr id="100368" name="Rectangle 16"/>
          <p:cNvSpPr>
            <a:spLocks noChangeArrowheads="1"/>
          </p:cNvSpPr>
          <p:nvPr/>
        </p:nvSpPr>
        <p:spPr bwMode="auto">
          <a:xfrm>
            <a:off x="838200" y="3320157"/>
            <a:ext cx="5334000" cy="396875"/>
          </a:xfrm>
          <a:prstGeom prst="rect">
            <a:avLst/>
          </a:prstGeom>
          <a:noFill/>
          <a:ln w="9525">
            <a:noFill/>
            <a:miter lim="800000"/>
            <a:headEnd/>
            <a:tailEnd/>
          </a:ln>
        </p:spPr>
        <p:txBody>
          <a:bodyPr lIns="190440">
            <a:spAutoFit/>
          </a:bodyPr>
          <a:lstStyle/>
          <a:p>
            <a:pPr algn="l"/>
            <a:r>
              <a:rPr lang="fr-FR" dirty="0"/>
              <a:t>Puissance réactive des condensateurs :</a:t>
            </a:r>
          </a:p>
        </p:txBody>
      </p:sp>
      <p:sp>
        <p:nvSpPr>
          <p:cNvPr id="100369" name="Rectangle 17"/>
          <p:cNvSpPr>
            <a:spLocks noChangeArrowheads="1"/>
          </p:cNvSpPr>
          <p:nvPr/>
        </p:nvSpPr>
        <p:spPr bwMode="auto">
          <a:xfrm>
            <a:off x="3635896" y="3717032"/>
            <a:ext cx="2362200" cy="406400"/>
          </a:xfrm>
          <a:prstGeom prst="rect">
            <a:avLst/>
          </a:prstGeom>
          <a:noFill/>
          <a:ln w="9525">
            <a:solidFill>
              <a:srgbClr val="FF0000"/>
            </a:solidFill>
            <a:miter lim="800000"/>
            <a:headEnd/>
            <a:tailEnd/>
          </a:ln>
        </p:spPr>
        <p:txBody>
          <a:bodyPr lIns="190440">
            <a:spAutoFit/>
          </a:bodyPr>
          <a:lstStyle/>
          <a:p>
            <a:r>
              <a:rPr lang="fr-FR" b="1"/>
              <a:t>Q</a:t>
            </a:r>
            <a:r>
              <a:rPr lang="fr-FR" b="1" baseline="-30000"/>
              <a:t>c </a:t>
            </a:r>
            <a:r>
              <a:rPr lang="fr-FR" b="1"/>
              <a:t>= P x p</a:t>
            </a:r>
            <a:endParaRPr lang="fr-FR"/>
          </a:p>
        </p:txBody>
      </p:sp>
      <p:sp>
        <p:nvSpPr>
          <p:cNvPr id="100371" name="Rectangle 19"/>
          <p:cNvSpPr>
            <a:spLocks noChangeArrowheads="1"/>
          </p:cNvSpPr>
          <p:nvPr/>
        </p:nvSpPr>
        <p:spPr bwMode="auto">
          <a:xfrm>
            <a:off x="457200" y="4724400"/>
            <a:ext cx="8382000" cy="1734001"/>
          </a:xfrm>
          <a:prstGeom prst="rect">
            <a:avLst/>
          </a:prstGeom>
          <a:noFill/>
          <a:ln w="9525">
            <a:noFill/>
            <a:miter lim="800000"/>
            <a:headEnd/>
            <a:tailEnd/>
          </a:ln>
        </p:spPr>
        <p:txBody>
          <a:bodyPr lIns="190440">
            <a:spAutoFit/>
          </a:bodyPr>
          <a:lstStyle/>
          <a:p>
            <a:pPr algn="l">
              <a:lnSpc>
                <a:spcPct val="130000"/>
              </a:lnSpc>
            </a:pPr>
            <a:r>
              <a:rPr lang="fr-FR" dirty="0"/>
              <a:t>le coefficient p permettant de passer du cos phi</a:t>
            </a:r>
            <a:r>
              <a:rPr lang="fr-FR" baseline="-30000" dirty="0"/>
              <a:t>1</a:t>
            </a:r>
            <a:r>
              <a:rPr lang="fr-FR" dirty="0"/>
              <a:t> initial au cos phi</a:t>
            </a:r>
            <a:r>
              <a:rPr lang="fr-FR" baseline="-30000" dirty="0"/>
              <a:t>2</a:t>
            </a:r>
            <a:r>
              <a:rPr lang="fr-FR" dirty="0"/>
              <a:t> souhaité. Ce coefficient p est </a:t>
            </a:r>
            <a:r>
              <a:rPr lang="fr-FR" dirty="0" smtClean="0"/>
              <a:t>obtenu </a:t>
            </a:r>
            <a:r>
              <a:rPr lang="fr-FR" dirty="0"/>
              <a:t>par : </a:t>
            </a:r>
            <a:r>
              <a:rPr lang="en-US" dirty="0"/>
              <a:t>                                                   </a:t>
            </a:r>
          </a:p>
          <a:p>
            <a:pPr algn="l">
              <a:lnSpc>
                <a:spcPct val="130000"/>
              </a:lnSpc>
            </a:pPr>
            <a:r>
              <a:rPr lang="en-US" dirty="0"/>
              <a:t>                                       </a:t>
            </a:r>
            <a:r>
              <a:rPr lang="fr-FR" sz="2400" dirty="0">
                <a:solidFill>
                  <a:srgbClr val="FF66FF"/>
                </a:solidFill>
              </a:rPr>
              <a:t>p = tg phi</a:t>
            </a:r>
            <a:r>
              <a:rPr lang="fr-FR" sz="2400" baseline="-30000" dirty="0">
                <a:solidFill>
                  <a:srgbClr val="FF66FF"/>
                </a:solidFill>
              </a:rPr>
              <a:t>1</a:t>
            </a:r>
            <a:r>
              <a:rPr lang="fr-FR" sz="2400" dirty="0">
                <a:solidFill>
                  <a:srgbClr val="FF66FF"/>
                </a:solidFill>
              </a:rPr>
              <a:t> - tg phi</a:t>
            </a:r>
            <a:r>
              <a:rPr lang="fr-FR" sz="2400" baseline="-30000" dirty="0">
                <a:solidFill>
                  <a:srgbClr val="FF66FF"/>
                </a:solidFill>
              </a:rPr>
              <a:t>2</a:t>
            </a:r>
            <a:r>
              <a:rPr lang="fr-FR" sz="2400" dirty="0">
                <a:solidFill>
                  <a:srgbClr val="FF66FF"/>
                </a:solidFill>
              </a:rPr>
              <a:t>.</a:t>
            </a:r>
          </a:p>
          <a:p>
            <a:pPr algn="l" eaLnBrk="0" hangingPunct="0">
              <a:lnSpc>
                <a:spcPct val="130000"/>
              </a:lnSpc>
            </a:pP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55"/>
                                        </p:tgtEl>
                                        <p:attrNameLst>
                                          <p:attrName>style.visibility</p:attrName>
                                        </p:attrNameLst>
                                      </p:cBhvr>
                                      <p:to>
                                        <p:strVal val="visible"/>
                                      </p:to>
                                    </p:set>
                                    <p:anim calcmode="lin" valueType="num">
                                      <p:cBhvr additive="base">
                                        <p:cTn id="7" dur="500" fill="hold"/>
                                        <p:tgtEl>
                                          <p:spTgt spid="100355"/>
                                        </p:tgtEl>
                                        <p:attrNameLst>
                                          <p:attrName>ppt_x</p:attrName>
                                        </p:attrNameLst>
                                      </p:cBhvr>
                                      <p:tavLst>
                                        <p:tav tm="0">
                                          <p:val>
                                            <p:strVal val="0-#ppt_w/2"/>
                                          </p:val>
                                        </p:tav>
                                        <p:tav tm="100000">
                                          <p:val>
                                            <p:strVal val="#ppt_x"/>
                                          </p:val>
                                        </p:tav>
                                      </p:tavLst>
                                    </p:anim>
                                    <p:anim calcmode="lin" valueType="num">
                                      <p:cBhvr additive="base">
                                        <p:cTn id="8" dur="500" fill="hold"/>
                                        <p:tgtEl>
                                          <p:spTgt spid="1003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0359"/>
                                        </p:tgtEl>
                                        <p:attrNameLst>
                                          <p:attrName>style.visibility</p:attrName>
                                        </p:attrNameLst>
                                      </p:cBhvr>
                                      <p:to>
                                        <p:strVal val="visible"/>
                                      </p:to>
                                    </p:set>
                                    <p:anim calcmode="lin" valueType="num">
                                      <p:cBhvr additive="base">
                                        <p:cTn id="13" dur="500" fill="hold"/>
                                        <p:tgtEl>
                                          <p:spTgt spid="100359"/>
                                        </p:tgtEl>
                                        <p:attrNameLst>
                                          <p:attrName>ppt_x</p:attrName>
                                        </p:attrNameLst>
                                      </p:cBhvr>
                                      <p:tavLst>
                                        <p:tav tm="0">
                                          <p:val>
                                            <p:strVal val="1+#ppt_w/2"/>
                                          </p:val>
                                        </p:tav>
                                        <p:tav tm="100000">
                                          <p:val>
                                            <p:strVal val="#ppt_x"/>
                                          </p:val>
                                        </p:tav>
                                      </p:tavLst>
                                    </p:anim>
                                    <p:anim calcmode="lin" valueType="num">
                                      <p:cBhvr additive="base">
                                        <p:cTn id="14" dur="500" fill="hold"/>
                                        <p:tgtEl>
                                          <p:spTgt spid="1003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00360"/>
                                        </p:tgtEl>
                                        <p:attrNameLst>
                                          <p:attrName>style.visibility</p:attrName>
                                        </p:attrNameLst>
                                      </p:cBhvr>
                                      <p:to>
                                        <p:strVal val="visible"/>
                                      </p:to>
                                    </p:set>
                                    <p:anim calcmode="lin" valueType="num">
                                      <p:cBhvr additive="base">
                                        <p:cTn id="19" dur="500" fill="hold"/>
                                        <p:tgtEl>
                                          <p:spTgt spid="100360"/>
                                        </p:tgtEl>
                                        <p:attrNameLst>
                                          <p:attrName>ppt_x</p:attrName>
                                        </p:attrNameLst>
                                      </p:cBhvr>
                                      <p:tavLst>
                                        <p:tav tm="0">
                                          <p:val>
                                            <p:strVal val="1+#ppt_w/2"/>
                                          </p:val>
                                        </p:tav>
                                        <p:tav tm="100000">
                                          <p:val>
                                            <p:strVal val="#ppt_x"/>
                                          </p:val>
                                        </p:tav>
                                      </p:tavLst>
                                    </p:anim>
                                    <p:anim calcmode="lin" valueType="num">
                                      <p:cBhvr additive="base">
                                        <p:cTn id="20" dur="500" fill="hold"/>
                                        <p:tgtEl>
                                          <p:spTgt spid="10036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00361"/>
                                        </p:tgtEl>
                                        <p:attrNameLst>
                                          <p:attrName>style.visibility</p:attrName>
                                        </p:attrNameLst>
                                      </p:cBhvr>
                                      <p:to>
                                        <p:strVal val="visible"/>
                                      </p:to>
                                    </p:set>
                                    <p:anim calcmode="lin" valueType="num">
                                      <p:cBhvr additive="base">
                                        <p:cTn id="25" dur="500" fill="hold"/>
                                        <p:tgtEl>
                                          <p:spTgt spid="100361"/>
                                        </p:tgtEl>
                                        <p:attrNameLst>
                                          <p:attrName>ppt_x</p:attrName>
                                        </p:attrNameLst>
                                      </p:cBhvr>
                                      <p:tavLst>
                                        <p:tav tm="0">
                                          <p:val>
                                            <p:strVal val="1+#ppt_w/2"/>
                                          </p:val>
                                        </p:tav>
                                        <p:tav tm="100000">
                                          <p:val>
                                            <p:strVal val="#ppt_x"/>
                                          </p:val>
                                        </p:tav>
                                      </p:tavLst>
                                    </p:anim>
                                    <p:anim calcmode="lin" valueType="num">
                                      <p:cBhvr additive="base">
                                        <p:cTn id="26" dur="500" fill="hold"/>
                                        <p:tgtEl>
                                          <p:spTgt spid="10036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00362"/>
                                        </p:tgtEl>
                                        <p:attrNameLst>
                                          <p:attrName>style.visibility</p:attrName>
                                        </p:attrNameLst>
                                      </p:cBhvr>
                                      <p:to>
                                        <p:strVal val="visible"/>
                                      </p:to>
                                    </p:set>
                                    <p:anim calcmode="lin" valueType="num">
                                      <p:cBhvr additive="base">
                                        <p:cTn id="31" dur="500" fill="hold"/>
                                        <p:tgtEl>
                                          <p:spTgt spid="100362"/>
                                        </p:tgtEl>
                                        <p:attrNameLst>
                                          <p:attrName>ppt_x</p:attrName>
                                        </p:attrNameLst>
                                      </p:cBhvr>
                                      <p:tavLst>
                                        <p:tav tm="0">
                                          <p:val>
                                            <p:strVal val="1+#ppt_w/2"/>
                                          </p:val>
                                        </p:tav>
                                        <p:tav tm="100000">
                                          <p:val>
                                            <p:strVal val="#ppt_x"/>
                                          </p:val>
                                        </p:tav>
                                      </p:tavLst>
                                    </p:anim>
                                    <p:anim calcmode="lin" valueType="num">
                                      <p:cBhvr additive="base">
                                        <p:cTn id="32" dur="500" fill="hold"/>
                                        <p:tgtEl>
                                          <p:spTgt spid="10036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00366"/>
                                        </p:tgtEl>
                                        <p:attrNameLst>
                                          <p:attrName>style.visibility</p:attrName>
                                        </p:attrNameLst>
                                      </p:cBhvr>
                                      <p:to>
                                        <p:strVal val="visible"/>
                                      </p:to>
                                    </p:set>
                                    <p:anim calcmode="lin" valueType="num">
                                      <p:cBhvr additive="base">
                                        <p:cTn id="37" dur="500" fill="hold"/>
                                        <p:tgtEl>
                                          <p:spTgt spid="100366"/>
                                        </p:tgtEl>
                                        <p:attrNameLst>
                                          <p:attrName>ppt_x</p:attrName>
                                        </p:attrNameLst>
                                      </p:cBhvr>
                                      <p:tavLst>
                                        <p:tav tm="0">
                                          <p:val>
                                            <p:strVal val="1+#ppt_w/2"/>
                                          </p:val>
                                        </p:tav>
                                        <p:tav tm="100000">
                                          <p:val>
                                            <p:strVal val="#ppt_x"/>
                                          </p:val>
                                        </p:tav>
                                      </p:tavLst>
                                    </p:anim>
                                    <p:anim calcmode="lin" valueType="num">
                                      <p:cBhvr additive="base">
                                        <p:cTn id="38" dur="500" fill="hold"/>
                                        <p:tgtEl>
                                          <p:spTgt spid="10036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0368"/>
                                        </p:tgtEl>
                                        <p:attrNameLst>
                                          <p:attrName>style.visibility</p:attrName>
                                        </p:attrNameLst>
                                      </p:cBhvr>
                                      <p:to>
                                        <p:strVal val="visible"/>
                                      </p:to>
                                    </p:set>
                                    <p:anim calcmode="lin" valueType="num">
                                      <p:cBhvr additive="base">
                                        <p:cTn id="43" dur="500" fill="hold"/>
                                        <p:tgtEl>
                                          <p:spTgt spid="100368"/>
                                        </p:tgtEl>
                                        <p:attrNameLst>
                                          <p:attrName>ppt_x</p:attrName>
                                        </p:attrNameLst>
                                      </p:cBhvr>
                                      <p:tavLst>
                                        <p:tav tm="0">
                                          <p:val>
                                            <p:strVal val="1+#ppt_w/2"/>
                                          </p:val>
                                        </p:tav>
                                        <p:tav tm="100000">
                                          <p:val>
                                            <p:strVal val="#ppt_x"/>
                                          </p:val>
                                        </p:tav>
                                      </p:tavLst>
                                    </p:anim>
                                    <p:anim calcmode="lin" valueType="num">
                                      <p:cBhvr additive="base">
                                        <p:cTn id="44" dur="500" fill="hold"/>
                                        <p:tgtEl>
                                          <p:spTgt spid="10036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100369"/>
                                        </p:tgtEl>
                                        <p:attrNameLst>
                                          <p:attrName>style.visibility</p:attrName>
                                        </p:attrNameLst>
                                      </p:cBhvr>
                                      <p:to>
                                        <p:strVal val="visible"/>
                                      </p:to>
                                    </p:set>
                                    <p:anim calcmode="lin" valueType="num">
                                      <p:cBhvr additive="base">
                                        <p:cTn id="49" dur="500" fill="hold"/>
                                        <p:tgtEl>
                                          <p:spTgt spid="100369"/>
                                        </p:tgtEl>
                                        <p:attrNameLst>
                                          <p:attrName>ppt_x</p:attrName>
                                        </p:attrNameLst>
                                      </p:cBhvr>
                                      <p:tavLst>
                                        <p:tav tm="0">
                                          <p:val>
                                            <p:strVal val="#ppt_x"/>
                                          </p:val>
                                        </p:tav>
                                        <p:tav tm="100000">
                                          <p:val>
                                            <p:strVal val="#ppt_x"/>
                                          </p:val>
                                        </p:tav>
                                      </p:tavLst>
                                    </p:anim>
                                    <p:anim calcmode="lin" valueType="num">
                                      <p:cBhvr additive="base">
                                        <p:cTn id="50" dur="500" fill="hold"/>
                                        <p:tgtEl>
                                          <p:spTgt spid="100369"/>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00371"/>
                                        </p:tgtEl>
                                        <p:attrNameLst>
                                          <p:attrName>style.visibility</p:attrName>
                                        </p:attrNameLst>
                                      </p:cBhvr>
                                      <p:to>
                                        <p:strVal val="visible"/>
                                      </p:to>
                                    </p:set>
                                    <p:anim calcmode="lin" valueType="num">
                                      <p:cBhvr additive="base">
                                        <p:cTn id="55" dur="500" fill="hold"/>
                                        <p:tgtEl>
                                          <p:spTgt spid="100371"/>
                                        </p:tgtEl>
                                        <p:attrNameLst>
                                          <p:attrName>ppt_x</p:attrName>
                                        </p:attrNameLst>
                                      </p:cBhvr>
                                      <p:tavLst>
                                        <p:tav tm="0">
                                          <p:val>
                                            <p:strVal val="1+#ppt_w/2"/>
                                          </p:val>
                                        </p:tav>
                                        <p:tav tm="100000">
                                          <p:val>
                                            <p:strVal val="#ppt_x"/>
                                          </p:val>
                                        </p:tav>
                                      </p:tavLst>
                                    </p:anim>
                                    <p:anim calcmode="lin" valueType="num">
                                      <p:cBhvr additive="base">
                                        <p:cTn id="56" dur="500" fill="hold"/>
                                        <p:tgtEl>
                                          <p:spTgt spid="1003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9" grpId="0" autoUpdateAnimBg="0"/>
      <p:bldP spid="100360" grpId="0" autoUpdateAnimBg="0"/>
      <p:bldP spid="100361" grpId="0" autoUpdateAnimBg="0"/>
      <p:bldP spid="100362" grpId="0" autoUpdateAnimBg="0"/>
      <p:bldP spid="100366" grpId="0" autoUpdateAnimBg="0"/>
      <p:bldP spid="100368" grpId="0" autoUpdateAnimBg="0"/>
      <p:bldP spid="100369" grpId="0" animBg="1" autoUpdateAnimBg="0"/>
      <p:bldP spid="100371"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1"/>
          <p:cNvPicPr>
            <a:picLocks noChangeAspect="1" noChangeArrowheads="1"/>
          </p:cNvPicPr>
          <p:nvPr/>
        </p:nvPicPr>
        <p:blipFill>
          <a:blip r:embed="rId2" cstate="print"/>
          <a:srcRect/>
          <a:stretch>
            <a:fillRect/>
          </a:stretch>
        </p:blipFill>
        <p:spPr bwMode="auto">
          <a:xfrm>
            <a:off x="214282" y="-1"/>
            <a:ext cx="8715436" cy="6821349"/>
          </a:xfrm>
          <a:prstGeom prst="rect">
            <a:avLst/>
          </a:prstGeom>
          <a:ln>
            <a:headEnd/>
            <a:tailEnd/>
          </a:ln>
        </p:spPr>
        <p:style>
          <a:lnRef idx="3">
            <a:schemeClr val="lt1"/>
          </a:lnRef>
          <a:fillRef idx="1">
            <a:schemeClr val="accent3"/>
          </a:fillRef>
          <a:effectRef idx="1">
            <a:schemeClr val="accent3"/>
          </a:effectRef>
          <a:fontRef idx="minor">
            <a:schemeClr val="lt1"/>
          </a:fontRef>
        </p:style>
      </p:pic>
      <p:sp>
        <p:nvSpPr>
          <p:cNvPr id="3" name="Rectangle 2"/>
          <p:cNvSpPr/>
          <p:nvPr/>
        </p:nvSpPr>
        <p:spPr bwMode="auto">
          <a:xfrm>
            <a:off x="714348" y="500042"/>
            <a:ext cx="500066" cy="6357958"/>
          </a:xfrm>
          <a:prstGeom prst="rect">
            <a:avLst/>
          </a:prstGeom>
          <a:noFill/>
          <a:ln w="317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4" name="Rectangle 3"/>
          <p:cNvSpPr/>
          <p:nvPr/>
        </p:nvSpPr>
        <p:spPr bwMode="auto">
          <a:xfrm>
            <a:off x="1285852" y="456314"/>
            <a:ext cx="7572428" cy="214314"/>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2" cstate="print"/>
          <a:srcRect/>
          <a:stretch>
            <a:fillRect/>
          </a:stretch>
        </p:blipFill>
        <p:spPr bwMode="auto">
          <a:xfrm>
            <a:off x="357158" y="1714488"/>
            <a:ext cx="8599954" cy="4500594"/>
          </a:xfrm>
          <a:prstGeom prst="rect">
            <a:avLst/>
          </a:prstGeom>
          <a:ln>
            <a:headEnd/>
            <a:tailEnd/>
          </a:ln>
        </p:spPr>
        <p:style>
          <a:lnRef idx="3">
            <a:schemeClr val="lt1"/>
          </a:lnRef>
          <a:fillRef idx="1">
            <a:schemeClr val="accent3"/>
          </a:fillRef>
          <a:effectRef idx="1">
            <a:schemeClr val="accent3"/>
          </a:effectRef>
          <a:fontRef idx="minor">
            <a:schemeClr val="lt1"/>
          </a:fontRef>
        </p:style>
      </p:pic>
      <p:sp>
        <p:nvSpPr>
          <p:cNvPr id="4" name="Rectangle 3"/>
          <p:cNvSpPr/>
          <p:nvPr/>
        </p:nvSpPr>
        <p:spPr>
          <a:xfrm>
            <a:off x="571472" y="714356"/>
            <a:ext cx="8143932" cy="646331"/>
          </a:xfrm>
          <a:prstGeom prst="rect">
            <a:avLst/>
          </a:prstGeom>
        </p:spPr>
        <p:txBody>
          <a:bodyPr wrap="square">
            <a:spAutoFit/>
          </a:bodyPr>
          <a:lstStyle/>
          <a:p>
            <a:pPr algn="l"/>
            <a:r>
              <a:rPr lang="fr-FR" sz="1800" dirty="0" smtClean="0"/>
              <a:t>la puissance active (kW) disponible d'un transformateur à pleine charge pour différentes valeurs du cos (phi) .</a:t>
            </a:r>
            <a:endParaRPr lang="fr-FR" sz="1800" dirty="0"/>
          </a:p>
        </p:txBody>
      </p:sp>
      <p:sp>
        <p:nvSpPr>
          <p:cNvPr id="5" name="Rectangle 4"/>
          <p:cNvSpPr/>
          <p:nvPr/>
        </p:nvSpPr>
        <p:spPr bwMode="auto">
          <a:xfrm>
            <a:off x="981042" y="1785926"/>
            <a:ext cx="500066" cy="4500570"/>
          </a:xfrm>
          <a:prstGeom prst="rect">
            <a:avLst/>
          </a:prstGeom>
          <a:noFill/>
          <a:ln w="317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6" name="Rectangle 5"/>
          <p:cNvSpPr/>
          <p:nvPr/>
        </p:nvSpPr>
        <p:spPr bwMode="auto">
          <a:xfrm>
            <a:off x="1601477" y="1958675"/>
            <a:ext cx="7286676"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8" name="Explosion 1 7"/>
          <p:cNvSpPr/>
          <p:nvPr/>
        </p:nvSpPr>
        <p:spPr bwMode="auto">
          <a:xfrm>
            <a:off x="2928926" y="2928934"/>
            <a:ext cx="3286148" cy="2928958"/>
          </a:xfrm>
          <a:prstGeom prst="irregularSeal1">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omic Sans MS" pitchFamily="66" charset="0"/>
              </a:rPr>
              <a:t>Exemple 630 </a:t>
            </a:r>
            <a:r>
              <a:rPr kumimoji="0" lang="fr-FR" sz="2000" b="0" i="0" u="none" strike="noStrike" cap="none" normalizeH="0" baseline="0" dirty="0" err="1" smtClean="0">
                <a:ln>
                  <a:noFill/>
                </a:ln>
                <a:solidFill>
                  <a:schemeClr val="tx1"/>
                </a:solidFill>
                <a:effectLst/>
                <a:latin typeface="Comic Sans MS" pitchFamily="66" charset="0"/>
              </a:rPr>
              <a:t>kVA</a:t>
            </a:r>
            <a:endParaRPr kumimoji="0" lang="fr-FR" sz="2000" b="0" i="0" u="none" strike="noStrike" cap="none" normalizeH="0" baseline="0" dirty="0" smtClean="0">
              <a:ln>
                <a:noFill/>
              </a:ln>
              <a:solidFill>
                <a:schemeClr val="tx1"/>
              </a:solidFill>
              <a:effectLst/>
              <a:latin typeface="Comic Sans MS" pitchFamily="66" charset="0"/>
            </a:endParaRPr>
          </a:p>
          <a:p>
            <a:pPr marL="0" marR="0" indent="0" algn="ctr" defTabSz="914400" rtl="0" eaLnBrk="1" fontAlgn="base" latinLnBrk="0" hangingPunct="1">
              <a:lnSpc>
                <a:spcPct val="100000"/>
              </a:lnSpc>
              <a:spcBef>
                <a:spcPct val="0"/>
              </a:spcBef>
              <a:spcAft>
                <a:spcPct val="0"/>
              </a:spcAft>
              <a:buClrTx/>
              <a:buSzTx/>
              <a:buFontTx/>
              <a:buNone/>
              <a:tabLst/>
            </a:pPr>
            <a:r>
              <a:rPr lang="fr-FR" dirty="0" smtClean="0"/>
              <a:t>Taux de charge 70%</a:t>
            </a:r>
            <a:endParaRPr kumimoji="0" lang="fr-FR" sz="2000" b="0" i="0" u="none" strike="noStrike" cap="none" normalizeH="0" baseline="0" dirty="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edg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p:cNvPicPr>
            <a:picLocks noChangeAspect="1" noChangeArrowheads="1"/>
          </p:cNvPicPr>
          <p:nvPr/>
        </p:nvPicPr>
        <p:blipFill>
          <a:blip r:embed="rId2" cstate="print"/>
          <a:srcRect/>
          <a:stretch>
            <a:fillRect/>
          </a:stretch>
        </p:blipFill>
        <p:spPr bwMode="auto">
          <a:xfrm>
            <a:off x="357158" y="1071546"/>
            <a:ext cx="4343421" cy="4528247"/>
          </a:xfrm>
          <a:prstGeom prst="rect">
            <a:avLst/>
          </a:prstGeom>
          <a:noFill/>
          <a:ln w="9525">
            <a:noFill/>
            <a:miter lim="800000"/>
            <a:headEnd/>
            <a:tailEnd/>
          </a:ln>
          <a:effectLst/>
        </p:spPr>
      </p:pic>
      <p:sp>
        <p:nvSpPr>
          <p:cNvPr id="3" name="Rectangle 2"/>
          <p:cNvSpPr/>
          <p:nvPr/>
        </p:nvSpPr>
        <p:spPr>
          <a:xfrm>
            <a:off x="571472" y="285728"/>
            <a:ext cx="5857916" cy="369332"/>
          </a:xfrm>
          <a:prstGeom prst="rect">
            <a:avLst/>
          </a:prstGeom>
        </p:spPr>
        <p:txBody>
          <a:bodyPr wrap="square">
            <a:spAutoFit/>
          </a:bodyPr>
          <a:lstStyle/>
          <a:p>
            <a:pPr algn="l"/>
            <a:r>
              <a:rPr lang="fr-FR" sz="1800" dirty="0" smtClean="0"/>
              <a:t>Compensation des moteurs asynchrones</a:t>
            </a:r>
            <a:endParaRPr lang="fr-FR" sz="1800" dirty="0"/>
          </a:p>
        </p:txBody>
      </p:sp>
      <p:pic>
        <p:nvPicPr>
          <p:cNvPr id="115715" name="Picture 3"/>
          <p:cNvPicPr>
            <a:picLocks noChangeAspect="1" noChangeArrowheads="1"/>
          </p:cNvPicPr>
          <p:nvPr/>
        </p:nvPicPr>
        <p:blipFill>
          <a:blip r:embed="rId3" cstate="print"/>
          <a:srcRect/>
          <a:stretch>
            <a:fillRect/>
          </a:stretch>
        </p:blipFill>
        <p:spPr bwMode="auto">
          <a:xfrm>
            <a:off x="4929190" y="1000108"/>
            <a:ext cx="3839972" cy="4643470"/>
          </a:xfrm>
          <a:prstGeom prst="rect">
            <a:avLst/>
          </a:prstGeom>
          <a:noFill/>
          <a:ln w="9525">
            <a:noFill/>
            <a:miter lim="800000"/>
            <a:headEnd/>
            <a:tailEnd/>
          </a:ln>
          <a:effectLst/>
        </p:spPr>
      </p:pic>
      <p:sp>
        <p:nvSpPr>
          <p:cNvPr id="5" name="Flèche vers le bas 4"/>
          <p:cNvSpPr/>
          <p:nvPr/>
        </p:nvSpPr>
        <p:spPr bwMode="auto">
          <a:xfrm>
            <a:off x="5429256" y="2143116"/>
            <a:ext cx="571504" cy="2428892"/>
          </a:xfrm>
          <a:prstGeom prst="down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6" name="Flèche vers le bas 5"/>
          <p:cNvSpPr/>
          <p:nvPr/>
        </p:nvSpPr>
        <p:spPr bwMode="auto">
          <a:xfrm flipH="1">
            <a:off x="7215206" y="2143116"/>
            <a:ext cx="142876" cy="1071570"/>
          </a:xfrm>
          <a:prstGeom prst="down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7" name="Ellipse 6"/>
          <p:cNvSpPr/>
          <p:nvPr/>
        </p:nvSpPr>
        <p:spPr bwMode="auto">
          <a:xfrm>
            <a:off x="7715272" y="3000372"/>
            <a:ext cx="714380" cy="1214446"/>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8" name="Flèche gauche 7"/>
          <p:cNvSpPr/>
          <p:nvPr/>
        </p:nvSpPr>
        <p:spPr bwMode="auto">
          <a:xfrm>
            <a:off x="7429520" y="3000372"/>
            <a:ext cx="642942" cy="357190"/>
          </a:xfrm>
          <a:prstGeom prst="left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9" name="Flèche vers le bas 8"/>
          <p:cNvSpPr/>
          <p:nvPr/>
        </p:nvSpPr>
        <p:spPr bwMode="auto">
          <a:xfrm>
            <a:off x="7072330" y="3286124"/>
            <a:ext cx="500066" cy="1285884"/>
          </a:xfrm>
          <a:prstGeom prst="down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5715"/>
                                        </p:tgtEl>
                                        <p:attrNameLst>
                                          <p:attrName>style.visibility</p:attrName>
                                        </p:attrNameLst>
                                      </p:cBhvr>
                                      <p:to>
                                        <p:strVal val="visible"/>
                                      </p:to>
                                    </p:set>
                                    <p:animEffect transition="in" filter="wipe(down)">
                                      <p:cBhvr>
                                        <p:cTn id="7" dur="500"/>
                                        <p:tgtEl>
                                          <p:spTgt spid="1157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31"/>
          <p:cNvGrpSpPr>
            <a:grpSpLocks/>
          </p:cNvGrpSpPr>
          <p:nvPr/>
        </p:nvGrpSpPr>
        <p:grpSpPr bwMode="auto">
          <a:xfrm>
            <a:off x="-899" y="628650"/>
            <a:ext cx="8973449" cy="6228269"/>
            <a:chOff x="-118" y="-7"/>
            <a:chExt cx="4733" cy="1547"/>
          </a:xfrm>
        </p:grpSpPr>
        <p:grpSp>
          <p:nvGrpSpPr>
            <p:cNvPr id="3" name="Group 1029"/>
            <p:cNvGrpSpPr>
              <a:grpSpLocks/>
            </p:cNvGrpSpPr>
            <p:nvPr/>
          </p:nvGrpSpPr>
          <p:grpSpPr bwMode="auto">
            <a:xfrm>
              <a:off x="-118" y="0"/>
              <a:ext cx="4726" cy="1540"/>
              <a:chOff x="-118" y="0"/>
              <a:chExt cx="4726" cy="1540"/>
            </a:xfrm>
          </p:grpSpPr>
          <p:sp>
            <p:nvSpPr>
              <p:cNvPr id="28677" name="Rectangle 1027"/>
              <p:cNvSpPr>
                <a:spLocks noChangeArrowheads="1"/>
              </p:cNvSpPr>
              <p:nvPr/>
            </p:nvSpPr>
            <p:spPr bwMode="auto">
              <a:xfrm>
                <a:off x="-118" y="196"/>
                <a:ext cx="4608" cy="1344"/>
              </a:xfrm>
              <a:prstGeom prst="rect">
                <a:avLst/>
              </a:prstGeom>
              <a:noFill/>
              <a:ln w="9525">
                <a:noFill/>
                <a:miter lim="800000"/>
                <a:headEnd/>
                <a:tailEnd/>
              </a:ln>
            </p:spPr>
            <p:txBody>
              <a:bodyPr/>
              <a:lstStyle/>
              <a:p>
                <a:pPr algn="l">
                  <a:lnSpc>
                    <a:spcPct val="120000"/>
                  </a:lnSpc>
                </a:pPr>
                <a:r>
                  <a:rPr lang="fr-FR" b="1" i="1" dirty="0"/>
                  <a:t>Exemple </a:t>
                </a:r>
                <a:r>
                  <a:rPr lang="fr-FR" b="1" i="1" dirty="0" smtClean="0"/>
                  <a:t>1:</a:t>
                </a:r>
                <a:endParaRPr lang="fr-FR" b="1" dirty="0"/>
              </a:p>
              <a:p>
                <a:pPr algn="l" eaLnBrk="0" hangingPunct="0">
                  <a:lnSpc>
                    <a:spcPct val="120000"/>
                  </a:lnSpc>
                </a:pPr>
                <a:r>
                  <a:rPr lang="fr-FR" i="1" dirty="0"/>
                  <a:t>Relevé au compteur actif pendant 10h = 1 670 [kWh] </a:t>
                </a:r>
                <a:endParaRPr lang="fr-FR" dirty="0"/>
              </a:p>
              <a:p>
                <a:pPr algn="l" eaLnBrk="0" hangingPunct="0">
                  <a:lnSpc>
                    <a:spcPct val="120000"/>
                  </a:lnSpc>
                </a:pPr>
                <a:r>
                  <a:rPr lang="fr-FR" i="1" dirty="0"/>
                  <a:t>Relevé correspondant au compteur réactif pendant 10h = 2 000 [</a:t>
                </a:r>
                <a:r>
                  <a:rPr lang="fr-FR" i="1" dirty="0" err="1"/>
                  <a:t>kVArh</a:t>
                </a:r>
                <a:r>
                  <a:rPr lang="fr-FR" i="1" dirty="0"/>
                  <a:t>]</a:t>
                </a:r>
                <a:endParaRPr lang="fr-FR" dirty="0"/>
              </a:p>
              <a:p>
                <a:pPr algn="l" eaLnBrk="0" hangingPunct="0">
                  <a:lnSpc>
                    <a:spcPct val="120000"/>
                  </a:lnSpc>
                </a:pPr>
                <a:r>
                  <a:rPr lang="fr-FR" i="1" dirty="0"/>
                  <a:t>Puissance active P = 1 670 / 10 = 167 [kW] </a:t>
                </a:r>
                <a:endParaRPr lang="fr-FR" dirty="0"/>
              </a:p>
              <a:p>
                <a:pPr algn="l" eaLnBrk="0" hangingPunct="0">
                  <a:lnSpc>
                    <a:spcPct val="120000"/>
                  </a:lnSpc>
                </a:pPr>
                <a:r>
                  <a:rPr lang="fr-FR" i="1" dirty="0"/>
                  <a:t>Puissance réactive Q = 2 000 / 10 = 200 [</a:t>
                </a:r>
                <a:r>
                  <a:rPr lang="fr-FR" i="1" dirty="0" err="1"/>
                  <a:t>kVAr</a:t>
                </a:r>
                <a:r>
                  <a:rPr lang="fr-FR" i="1" dirty="0"/>
                  <a:t>] </a:t>
                </a:r>
                <a:endParaRPr lang="fr-FR" dirty="0"/>
              </a:p>
              <a:p>
                <a:pPr algn="l" eaLnBrk="0" hangingPunct="0">
                  <a:lnSpc>
                    <a:spcPct val="120000"/>
                  </a:lnSpc>
                </a:pPr>
                <a:endParaRPr lang="fr-FR" dirty="0">
                  <a:solidFill>
                    <a:srgbClr val="FF66FF"/>
                  </a:solidFill>
                </a:endParaRPr>
              </a:p>
            </p:txBody>
          </p:sp>
          <p:sp>
            <p:nvSpPr>
              <p:cNvPr id="28678" name="Rectangle 1028"/>
              <p:cNvSpPr>
                <a:spLocks noChangeArrowheads="1"/>
              </p:cNvSpPr>
              <p:nvPr/>
            </p:nvSpPr>
            <p:spPr bwMode="auto">
              <a:xfrm>
                <a:off x="0" y="0"/>
                <a:ext cx="4608" cy="1344"/>
              </a:xfrm>
              <a:prstGeom prst="rect">
                <a:avLst/>
              </a:prstGeom>
              <a:noFill/>
              <a:ln w="7">
                <a:solidFill>
                  <a:srgbClr val="A0A0A0"/>
                </a:solidFill>
                <a:miter lim="800000"/>
                <a:headEnd/>
                <a:tailEnd/>
              </a:ln>
            </p:spPr>
            <p:txBody>
              <a:bodyPr/>
              <a:lstStyle/>
              <a:p>
                <a:endParaRPr lang="fr-FR"/>
              </a:p>
            </p:txBody>
          </p:sp>
        </p:grpSp>
        <p:sp>
          <p:nvSpPr>
            <p:cNvPr id="28676" name="Rectangle 1030"/>
            <p:cNvSpPr>
              <a:spLocks noChangeArrowheads="1"/>
            </p:cNvSpPr>
            <p:nvPr/>
          </p:nvSpPr>
          <p:spPr bwMode="auto">
            <a:xfrm>
              <a:off x="-7" y="-7"/>
              <a:ext cx="4622" cy="1358"/>
            </a:xfrm>
            <a:prstGeom prst="rect">
              <a:avLst/>
            </a:prstGeom>
            <a:noFill/>
            <a:ln w="22225">
              <a:solidFill>
                <a:srgbClr val="CB520A"/>
              </a:solidFill>
              <a:miter lim="800000"/>
              <a:headEnd/>
              <a:tailEnd/>
            </a:ln>
          </p:spPr>
          <p:txBody>
            <a:bodyPr/>
            <a:lstStyle/>
            <a:p>
              <a:endParaRPr lang="fr-FR"/>
            </a:p>
          </p:txBody>
        </p:sp>
      </p:grpSp>
      <p:pic>
        <p:nvPicPr>
          <p:cNvPr id="28680" name="Picture 8" descr="http://etab.ac-poitiers.fr/coll-ta-thouars/IMG/gif/calcul_mental.gif"/>
          <p:cNvPicPr>
            <a:picLocks noChangeAspect="1" noChangeArrowheads="1"/>
          </p:cNvPicPr>
          <p:nvPr/>
        </p:nvPicPr>
        <p:blipFill>
          <a:blip r:embed="rId2" cstate="print"/>
          <a:srcRect/>
          <a:stretch>
            <a:fillRect/>
          </a:stretch>
        </p:blipFill>
        <p:spPr bwMode="auto">
          <a:xfrm>
            <a:off x="2500298" y="3000372"/>
            <a:ext cx="3895725" cy="24765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628800"/>
            <a:ext cx="8143932" cy="4524315"/>
          </a:xfrm>
          <a:prstGeom prst="rect">
            <a:avLst/>
          </a:prstGeom>
          <a:ln>
            <a:solidFill>
              <a:srgbClr val="FF9933">
                <a:alpha val="97647"/>
              </a:srgbClr>
            </a:solidFill>
          </a:ln>
        </p:spPr>
        <p:txBody>
          <a:bodyPr wrap="square">
            <a:spAutoFit/>
          </a:bodyPr>
          <a:lstStyle/>
          <a:p>
            <a:pPr algn="l" eaLnBrk="0" hangingPunct="0">
              <a:lnSpc>
                <a:spcPct val="120000"/>
              </a:lnSpc>
            </a:pPr>
            <a:r>
              <a:rPr lang="fr-FR" i="1" dirty="0" smtClean="0"/>
              <a:t>Il en résulte : tg phi</a:t>
            </a:r>
            <a:r>
              <a:rPr lang="fr-FR" i="1" baseline="-30000" dirty="0" smtClean="0"/>
              <a:t>1</a:t>
            </a:r>
            <a:r>
              <a:rPr lang="fr-FR" i="1" dirty="0" smtClean="0"/>
              <a:t> = 200 / 167 = 1,2 </a:t>
            </a:r>
            <a:endParaRPr lang="fr-FR" dirty="0" smtClean="0"/>
          </a:p>
          <a:p>
            <a:pPr algn="l" eaLnBrk="0" hangingPunct="0">
              <a:lnSpc>
                <a:spcPct val="120000"/>
              </a:lnSpc>
            </a:pPr>
            <a:endParaRPr lang="en-US" i="1" dirty="0" smtClean="0"/>
          </a:p>
          <a:p>
            <a:pPr algn="l" eaLnBrk="0" hangingPunct="0">
              <a:lnSpc>
                <a:spcPct val="120000"/>
              </a:lnSpc>
            </a:pPr>
            <a:r>
              <a:rPr lang="fr-FR" i="1" dirty="0" smtClean="0"/>
              <a:t>d'où </a:t>
            </a:r>
            <a:r>
              <a:rPr lang="fr-FR" i="1" dirty="0" smtClean="0">
                <a:solidFill>
                  <a:srgbClr val="0066FF"/>
                </a:solidFill>
              </a:rPr>
              <a:t>cos phi1 = 0,64</a:t>
            </a:r>
            <a:endParaRPr lang="fr-FR" dirty="0" smtClean="0">
              <a:solidFill>
                <a:srgbClr val="0066FF"/>
              </a:solidFill>
            </a:endParaRPr>
          </a:p>
          <a:p>
            <a:pPr algn="l" eaLnBrk="0" hangingPunct="0">
              <a:lnSpc>
                <a:spcPct val="120000"/>
              </a:lnSpc>
            </a:pPr>
            <a:r>
              <a:rPr lang="fr-FR" i="1" dirty="0" smtClean="0">
                <a:solidFill>
                  <a:srgbClr val="0066FF"/>
                </a:solidFill>
              </a:rPr>
              <a:t>Le cos phi2 souhaité = 0,9 (tg phi</a:t>
            </a:r>
            <a:r>
              <a:rPr lang="fr-FR" i="1" baseline="-30000" dirty="0" smtClean="0">
                <a:solidFill>
                  <a:srgbClr val="0066FF"/>
                </a:solidFill>
              </a:rPr>
              <a:t>2</a:t>
            </a:r>
            <a:r>
              <a:rPr lang="fr-FR" i="1" dirty="0" smtClean="0">
                <a:solidFill>
                  <a:srgbClr val="0066FF"/>
                </a:solidFill>
              </a:rPr>
              <a:t> = 0,48)</a:t>
            </a:r>
            <a:endParaRPr lang="fr-FR" dirty="0" smtClean="0">
              <a:solidFill>
                <a:srgbClr val="0066FF"/>
              </a:solidFill>
            </a:endParaRPr>
          </a:p>
          <a:p>
            <a:pPr algn="l" eaLnBrk="0" hangingPunct="0">
              <a:lnSpc>
                <a:spcPct val="120000"/>
              </a:lnSpc>
            </a:pPr>
            <a:r>
              <a:rPr lang="fr-FR" i="1" dirty="0" smtClean="0"/>
              <a:t>Le facteur p correspondant est alors de 0,72 (voir tableau ci-dessus ou tg phi</a:t>
            </a:r>
            <a:r>
              <a:rPr lang="fr-FR" i="1" baseline="-30000" dirty="0" smtClean="0"/>
              <a:t>1</a:t>
            </a:r>
            <a:r>
              <a:rPr lang="fr-FR" i="1" dirty="0" smtClean="0"/>
              <a:t> - tg phi</a:t>
            </a:r>
            <a:r>
              <a:rPr lang="fr-FR" i="1" baseline="-30000" dirty="0" smtClean="0"/>
              <a:t>2</a:t>
            </a:r>
            <a:r>
              <a:rPr lang="fr-FR" i="1" dirty="0" smtClean="0"/>
              <a:t> = 1,2 - 0,48</a:t>
            </a:r>
            <a:endParaRPr lang="en-US" i="1" dirty="0" smtClean="0"/>
          </a:p>
          <a:p>
            <a:pPr algn="l" eaLnBrk="0" hangingPunct="0">
              <a:lnSpc>
                <a:spcPct val="120000"/>
              </a:lnSpc>
            </a:pPr>
            <a:endParaRPr lang="fr-FR" dirty="0" smtClean="0"/>
          </a:p>
          <a:p>
            <a:pPr algn="l" eaLnBrk="0" hangingPunct="0">
              <a:lnSpc>
                <a:spcPct val="120000"/>
              </a:lnSpc>
            </a:pPr>
            <a:r>
              <a:rPr lang="fr-FR" i="1" dirty="0" smtClean="0"/>
              <a:t>Il en résulte la puissance des condensateurs à installer :</a:t>
            </a:r>
            <a:endParaRPr lang="fr-FR" dirty="0" smtClean="0"/>
          </a:p>
          <a:p>
            <a:pPr algn="l" eaLnBrk="0" hangingPunct="0">
              <a:lnSpc>
                <a:spcPct val="120000"/>
              </a:lnSpc>
            </a:pPr>
            <a:endParaRPr lang="en-US" i="1" dirty="0" smtClean="0">
              <a:solidFill>
                <a:srgbClr val="FF66FF"/>
              </a:solidFill>
            </a:endParaRPr>
          </a:p>
          <a:p>
            <a:pPr algn="l" eaLnBrk="0" hangingPunct="0">
              <a:lnSpc>
                <a:spcPct val="120000"/>
              </a:lnSpc>
            </a:pPr>
            <a:r>
              <a:rPr lang="en-US" i="1" dirty="0" smtClean="0">
                <a:solidFill>
                  <a:srgbClr val="FF66FF"/>
                </a:solidFill>
              </a:rPr>
              <a:t>                                   </a:t>
            </a:r>
            <a:r>
              <a:rPr lang="fr-FR" i="1" dirty="0" smtClean="0">
                <a:solidFill>
                  <a:srgbClr val="0066FF"/>
                </a:solidFill>
              </a:rPr>
              <a:t>Q</a:t>
            </a:r>
            <a:r>
              <a:rPr lang="fr-FR" i="1" baseline="-30000" dirty="0" smtClean="0">
                <a:solidFill>
                  <a:srgbClr val="0066FF"/>
                </a:solidFill>
              </a:rPr>
              <a:t>C</a:t>
            </a:r>
            <a:r>
              <a:rPr lang="fr-FR" i="1" dirty="0" smtClean="0">
                <a:solidFill>
                  <a:srgbClr val="0066FF"/>
                </a:solidFill>
              </a:rPr>
              <a:t> = 167 x 0,72 = 120 [</a:t>
            </a:r>
            <a:r>
              <a:rPr lang="fr-FR" i="1" dirty="0" err="1" smtClean="0">
                <a:solidFill>
                  <a:srgbClr val="0066FF"/>
                </a:solidFill>
              </a:rPr>
              <a:t>kVAr</a:t>
            </a:r>
            <a:r>
              <a:rPr lang="fr-FR" i="1" dirty="0" smtClean="0">
                <a:solidFill>
                  <a:srgbClr val="0066FF"/>
                </a:solidFill>
              </a:rPr>
              <a:t>].</a:t>
            </a:r>
          </a:p>
          <a:p>
            <a:pPr algn="l" eaLnBrk="0" hangingPunct="0">
              <a:lnSpc>
                <a:spcPct val="120000"/>
              </a:lnSpc>
            </a:pPr>
            <a:endParaRPr lang="fr-FR" i="1" dirty="0" smtClean="0">
              <a:solidFill>
                <a:srgbClr val="0066FF"/>
              </a:solidFill>
            </a:endParaRPr>
          </a:p>
          <a:p>
            <a:pPr algn="l" eaLnBrk="0" hangingPunct="0">
              <a:lnSpc>
                <a:spcPct val="120000"/>
              </a:lnSpc>
            </a:pPr>
            <a:endParaRPr lang="fr-FR" dirty="0">
              <a:solidFill>
                <a:srgbClr val="0066FF"/>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268760"/>
            <a:ext cx="8215370" cy="1477328"/>
          </a:xfrm>
          <a:prstGeom prst="rect">
            <a:avLst/>
          </a:prstGeom>
          <a:ln>
            <a:solidFill>
              <a:srgbClr val="FFC000"/>
            </a:solidFill>
          </a:ln>
        </p:spPr>
        <p:txBody>
          <a:bodyPr wrap="square">
            <a:spAutoFit/>
          </a:bodyPr>
          <a:lstStyle/>
          <a:p>
            <a:pPr algn="l">
              <a:lnSpc>
                <a:spcPct val="150000"/>
              </a:lnSpc>
            </a:pPr>
            <a:r>
              <a:rPr lang="fr-FR" b="1" dirty="0" smtClean="0"/>
              <a:t>Exemple 2 :</a:t>
            </a:r>
          </a:p>
          <a:p>
            <a:pPr algn="l">
              <a:lnSpc>
                <a:spcPct val="150000"/>
              </a:lnSpc>
            </a:pPr>
            <a:r>
              <a:rPr lang="fr-FR" dirty="0" smtClean="0"/>
              <a:t>Un moteur consomme 100 kW avec un cos (phi) de 0,75. </a:t>
            </a:r>
          </a:p>
          <a:p>
            <a:pPr algn="l">
              <a:lnSpc>
                <a:spcPct val="150000"/>
              </a:lnSpc>
            </a:pPr>
            <a:r>
              <a:rPr lang="fr-FR" dirty="0" smtClean="0"/>
              <a:t>On cherche à augmenter le cos (phi) à 0,93.</a:t>
            </a:r>
          </a:p>
        </p:txBody>
      </p:sp>
      <p:sp>
        <p:nvSpPr>
          <p:cNvPr id="3" name="Rectangle 2"/>
          <p:cNvSpPr/>
          <p:nvPr/>
        </p:nvSpPr>
        <p:spPr>
          <a:xfrm>
            <a:off x="571472" y="2786058"/>
            <a:ext cx="8143932" cy="2169825"/>
          </a:xfrm>
          <a:prstGeom prst="rect">
            <a:avLst/>
          </a:prstGeom>
          <a:ln>
            <a:solidFill>
              <a:srgbClr val="FFC000"/>
            </a:solidFill>
          </a:ln>
        </p:spPr>
        <p:txBody>
          <a:bodyPr wrap="square">
            <a:spAutoFit/>
          </a:bodyPr>
          <a:lstStyle/>
          <a:p>
            <a:pPr algn="l">
              <a:lnSpc>
                <a:spcPct val="150000"/>
              </a:lnSpc>
            </a:pPr>
            <a:r>
              <a:rPr lang="fr-FR" dirty="0" smtClean="0"/>
              <a:t>Un moteur consomme 100 kW avec un cos (phi) de 0,75 (c'est-à dire tan ϕ = 0,88). </a:t>
            </a:r>
          </a:p>
          <a:p>
            <a:pPr algn="l">
              <a:lnSpc>
                <a:spcPct val="150000"/>
              </a:lnSpc>
            </a:pPr>
            <a:r>
              <a:rPr lang="fr-FR" dirty="0" smtClean="0"/>
              <a:t>Pour augmenter le facteur de puissance à 0,93 (c'est-à-dire</a:t>
            </a:r>
          </a:p>
          <a:p>
            <a:pPr algn="l">
              <a:lnSpc>
                <a:spcPct val="150000"/>
              </a:lnSpc>
            </a:pPr>
            <a:r>
              <a:rPr lang="fr-FR" dirty="0" smtClean="0"/>
              <a:t>tan ϕ = 0,4), </a:t>
            </a:r>
          </a:p>
          <a:p>
            <a:pPr algn="l">
              <a:lnSpc>
                <a:spcPct val="150000"/>
              </a:lnSpc>
            </a:pPr>
            <a:r>
              <a:rPr lang="fr-FR" dirty="0" smtClean="0"/>
              <a:t>la puissance réactive de la batterie de condensateurs doit être :</a:t>
            </a:r>
          </a:p>
          <a:p>
            <a:pPr>
              <a:lnSpc>
                <a:spcPct val="150000"/>
              </a:lnSpc>
            </a:pPr>
            <a:r>
              <a:rPr lang="fr-FR" dirty="0" smtClean="0"/>
              <a:t> </a:t>
            </a:r>
            <a:r>
              <a:rPr lang="nn-NO" dirty="0" smtClean="0">
                <a:solidFill>
                  <a:srgbClr val="0066FF"/>
                </a:solidFill>
              </a:rPr>
              <a:t>Qc = 100* (0,88 - 0,4) = 48 kvar</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9" name="Picture 3"/>
          <p:cNvPicPr>
            <a:picLocks noChangeAspect="1" noChangeArrowheads="1"/>
          </p:cNvPicPr>
          <p:nvPr/>
        </p:nvPicPr>
        <p:blipFill>
          <a:blip r:embed="rId2" cstate="print"/>
          <a:srcRect/>
          <a:stretch>
            <a:fillRect/>
          </a:stretch>
        </p:blipFill>
        <p:spPr bwMode="auto">
          <a:xfrm>
            <a:off x="95608" y="1500174"/>
            <a:ext cx="8965262" cy="3833829"/>
          </a:xfrm>
          <a:prstGeom prst="rect">
            <a:avLst/>
          </a:prstGeom>
          <a:noFill/>
          <a:ln w="9525">
            <a:noFill/>
            <a:miter lim="800000"/>
            <a:headEnd/>
            <a:tailEnd/>
          </a:ln>
          <a:effectLst/>
        </p:spPr>
      </p:pic>
      <p:sp>
        <p:nvSpPr>
          <p:cNvPr id="5" name="Rectangle 4"/>
          <p:cNvSpPr/>
          <p:nvPr/>
        </p:nvSpPr>
        <p:spPr>
          <a:xfrm>
            <a:off x="428596" y="642918"/>
            <a:ext cx="7358114" cy="369332"/>
          </a:xfrm>
          <a:prstGeom prst="rect">
            <a:avLst/>
          </a:prstGeom>
        </p:spPr>
        <p:txBody>
          <a:bodyPr wrap="square">
            <a:spAutoFit/>
          </a:bodyPr>
          <a:lstStyle/>
          <a:p>
            <a:pPr algn="l"/>
            <a:r>
              <a:rPr lang="fr-FR" sz="1800" b="1" dirty="0" smtClean="0"/>
              <a:t>Exemple d'une installation avant et après compensation</a:t>
            </a:r>
            <a:endParaRPr lang="fr-FR" sz="1800" b="1" dirty="0"/>
          </a:p>
        </p:txBody>
      </p:sp>
      <p:sp>
        <p:nvSpPr>
          <p:cNvPr id="4" name="Rectangle 3"/>
          <p:cNvSpPr/>
          <p:nvPr/>
        </p:nvSpPr>
        <p:spPr bwMode="auto">
          <a:xfrm>
            <a:off x="4830042" y="1486319"/>
            <a:ext cx="3357554"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6" name="Rectangle 5"/>
          <p:cNvSpPr/>
          <p:nvPr/>
        </p:nvSpPr>
        <p:spPr bwMode="auto">
          <a:xfrm>
            <a:off x="69275" y="1470301"/>
            <a:ext cx="3357554"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7" name="Explosion 1 6"/>
          <p:cNvSpPr/>
          <p:nvPr/>
        </p:nvSpPr>
        <p:spPr bwMode="auto">
          <a:xfrm>
            <a:off x="6215074" y="4143380"/>
            <a:ext cx="714380" cy="642942"/>
          </a:xfrm>
          <a:prstGeom prst="irregularSeal1">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8" name="Rectangle 7"/>
          <p:cNvSpPr/>
          <p:nvPr/>
        </p:nvSpPr>
        <p:spPr bwMode="auto">
          <a:xfrm>
            <a:off x="2071670" y="3643314"/>
            <a:ext cx="928694"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9" name="Rectangle 8"/>
          <p:cNvSpPr/>
          <p:nvPr/>
        </p:nvSpPr>
        <p:spPr bwMode="auto">
          <a:xfrm>
            <a:off x="2643174" y="4214818"/>
            <a:ext cx="714380"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10" name="Rectangle 9"/>
          <p:cNvSpPr/>
          <p:nvPr/>
        </p:nvSpPr>
        <p:spPr bwMode="auto">
          <a:xfrm>
            <a:off x="6858016" y="3643314"/>
            <a:ext cx="928694"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11" name="Rectangle 10"/>
          <p:cNvSpPr/>
          <p:nvPr/>
        </p:nvSpPr>
        <p:spPr bwMode="auto">
          <a:xfrm>
            <a:off x="8001024" y="3929066"/>
            <a:ext cx="714380"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circle(in)">
                                      <p:cBhvr>
                                        <p:cTn id="27" dur="1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1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Horizontal)">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5"/>
          <p:cNvSpPr txBox="1">
            <a:spLocks noChangeArrowheads="1"/>
          </p:cNvSpPr>
          <p:nvPr/>
        </p:nvSpPr>
        <p:spPr bwMode="auto">
          <a:xfrm>
            <a:off x="3059113" y="44450"/>
            <a:ext cx="3206750" cy="457200"/>
          </a:xfrm>
          <a:prstGeom prst="rect">
            <a:avLst/>
          </a:prstGeom>
          <a:noFill/>
          <a:ln w="9525">
            <a:noFill/>
            <a:miter lim="800000"/>
            <a:headEnd/>
            <a:tailEnd/>
          </a:ln>
        </p:spPr>
        <p:txBody>
          <a:bodyPr>
            <a:spAutoFit/>
          </a:bodyPr>
          <a:lstStyle/>
          <a:p>
            <a:pPr>
              <a:spcBef>
                <a:spcPct val="50000"/>
              </a:spcBef>
            </a:pPr>
            <a:r>
              <a:rPr lang="fr-FR" sz="2400" b="1" i="1" u="sng">
                <a:solidFill>
                  <a:srgbClr val="3399FF"/>
                </a:solidFill>
              </a:rPr>
              <a:t>Unités Utiles</a:t>
            </a:r>
          </a:p>
        </p:txBody>
      </p:sp>
      <p:pic>
        <p:nvPicPr>
          <p:cNvPr id="4" name="Picture 2"/>
          <p:cNvPicPr>
            <a:picLocks noChangeAspect="1" noChangeArrowheads="1"/>
          </p:cNvPicPr>
          <p:nvPr/>
        </p:nvPicPr>
        <p:blipFill>
          <a:blip r:embed="rId2" cstate="print"/>
          <a:srcRect/>
          <a:stretch>
            <a:fillRect/>
          </a:stretch>
        </p:blipFill>
        <p:spPr bwMode="auto">
          <a:xfrm>
            <a:off x="428596" y="500042"/>
            <a:ext cx="8143932" cy="58355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spect="1" noChangeArrowheads="1"/>
          </p:cNvPicPr>
          <p:nvPr/>
        </p:nvPicPr>
        <p:blipFill>
          <a:blip r:embed="rId2" cstate="print"/>
          <a:srcRect/>
          <a:stretch>
            <a:fillRect/>
          </a:stretch>
        </p:blipFill>
        <p:spPr bwMode="auto">
          <a:xfrm>
            <a:off x="357158" y="357166"/>
            <a:ext cx="8501122" cy="6107712"/>
          </a:xfrm>
          <a:prstGeom prst="rect">
            <a:avLst/>
          </a:prstGeom>
          <a:noFill/>
          <a:ln w="9525">
            <a:noFill/>
            <a:miter lim="800000"/>
            <a:headEnd/>
            <a:tailEnd/>
          </a:ln>
          <a:effectLst/>
        </p:spPr>
      </p:pic>
      <p:sp>
        <p:nvSpPr>
          <p:cNvPr id="3" name="Rectangle 2"/>
          <p:cNvSpPr/>
          <p:nvPr/>
        </p:nvSpPr>
        <p:spPr bwMode="auto">
          <a:xfrm>
            <a:off x="2643174" y="785794"/>
            <a:ext cx="714380"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4" name="Rectangle 3"/>
          <p:cNvSpPr/>
          <p:nvPr/>
        </p:nvSpPr>
        <p:spPr bwMode="auto">
          <a:xfrm>
            <a:off x="7858148" y="642918"/>
            <a:ext cx="714380"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5" name="Rectangle 4"/>
          <p:cNvSpPr/>
          <p:nvPr/>
        </p:nvSpPr>
        <p:spPr bwMode="auto">
          <a:xfrm>
            <a:off x="2214546" y="2643182"/>
            <a:ext cx="714380" cy="28575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6" name="Rectangle 5"/>
          <p:cNvSpPr/>
          <p:nvPr/>
        </p:nvSpPr>
        <p:spPr bwMode="auto">
          <a:xfrm>
            <a:off x="6286512" y="2544034"/>
            <a:ext cx="1143008" cy="31346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7" name="Rectangle 6"/>
          <p:cNvSpPr/>
          <p:nvPr/>
        </p:nvSpPr>
        <p:spPr bwMode="auto">
          <a:xfrm>
            <a:off x="1571604" y="4286256"/>
            <a:ext cx="2500330" cy="107157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8" name="Rectangle 7"/>
          <p:cNvSpPr/>
          <p:nvPr/>
        </p:nvSpPr>
        <p:spPr bwMode="auto">
          <a:xfrm>
            <a:off x="5643570" y="5143512"/>
            <a:ext cx="3000396" cy="71438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
        <p:nvSpPr>
          <p:cNvPr id="9" name="Rectangle 8"/>
          <p:cNvSpPr/>
          <p:nvPr/>
        </p:nvSpPr>
        <p:spPr bwMode="auto">
          <a:xfrm>
            <a:off x="5643570" y="4786322"/>
            <a:ext cx="1143008" cy="313462"/>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ircle(in)">
                                      <p:cBhvr>
                                        <p:cTn id="32" dur="1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circle(in)">
                                      <p:cBhvr>
                                        <p:cTn id="3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9" name="Rectangle 5"/>
          <p:cNvSpPr>
            <a:spLocks noChangeArrowheads="1"/>
          </p:cNvSpPr>
          <p:nvPr/>
        </p:nvSpPr>
        <p:spPr bwMode="auto">
          <a:xfrm>
            <a:off x="381000" y="0"/>
            <a:ext cx="3381375" cy="396875"/>
          </a:xfrm>
          <a:prstGeom prst="rect">
            <a:avLst/>
          </a:prstGeom>
          <a:noFill/>
          <a:ln w="9525">
            <a:noFill/>
            <a:miter lim="800000"/>
            <a:headEnd/>
            <a:tailEnd/>
          </a:ln>
        </p:spPr>
        <p:txBody>
          <a:bodyPr wrap="none">
            <a:spAutoFit/>
          </a:bodyPr>
          <a:lstStyle/>
          <a:p>
            <a:pPr algn="l"/>
            <a:r>
              <a:rPr lang="fr-FR" b="1" u="sng" dirty="0"/>
              <a:t>Calcul du temps de retour</a:t>
            </a:r>
          </a:p>
        </p:txBody>
      </p:sp>
      <p:grpSp>
        <p:nvGrpSpPr>
          <p:cNvPr id="2" name="Group 38"/>
          <p:cNvGrpSpPr>
            <a:grpSpLocks/>
          </p:cNvGrpSpPr>
          <p:nvPr/>
        </p:nvGrpSpPr>
        <p:grpSpPr bwMode="auto">
          <a:xfrm>
            <a:off x="606425" y="381000"/>
            <a:ext cx="7780338" cy="6138863"/>
            <a:chOff x="-3" y="-3"/>
            <a:chExt cx="4901" cy="4038"/>
          </a:xfrm>
        </p:grpSpPr>
        <p:grpSp>
          <p:nvGrpSpPr>
            <p:cNvPr id="3" name="Group 36"/>
            <p:cNvGrpSpPr>
              <a:grpSpLocks/>
            </p:cNvGrpSpPr>
            <p:nvPr/>
          </p:nvGrpSpPr>
          <p:grpSpPr bwMode="auto">
            <a:xfrm>
              <a:off x="0" y="0"/>
              <a:ext cx="4895" cy="4032"/>
              <a:chOff x="0" y="0"/>
              <a:chExt cx="4895" cy="4032"/>
            </a:xfrm>
          </p:grpSpPr>
          <p:grpSp>
            <p:nvGrpSpPr>
              <p:cNvPr id="4" name="Group 17"/>
              <p:cNvGrpSpPr>
                <a:grpSpLocks/>
              </p:cNvGrpSpPr>
              <p:nvPr/>
            </p:nvGrpSpPr>
            <p:grpSpPr bwMode="auto">
              <a:xfrm>
                <a:off x="0" y="0"/>
                <a:ext cx="4895" cy="384"/>
                <a:chOff x="0" y="0"/>
                <a:chExt cx="4895" cy="384"/>
              </a:xfrm>
            </p:grpSpPr>
            <p:sp>
              <p:nvSpPr>
                <p:cNvPr id="29727" name="Rectangle 16"/>
                <p:cNvSpPr>
                  <a:spLocks noChangeArrowheads="1"/>
                </p:cNvSpPr>
                <p:nvPr/>
              </p:nvSpPr>
              <p:spPr bwMode="auto">
                <a:xfrm>
                  <a:off x="0" y="0"/>
                  <a:ext cx="4895" cy="384"/>
                </a:xfrm>
                <a:prstGeom prst="rect">
                  <a:avLst/>
                </a:prstGeom>
                <a:solidFill>
                  <a:srgbClr val="DCE7E7"/>
                </a:solidFill>
                <a:ln w="9525">
                  <a:noFill/>
                  <a:miter lim="800000"/>
                  <a:headEnd/>
                  <a:tailEnd/>
                </a:ln>
              </p:spPr>
              <p:txBody>
                <a:bodyPr/>
                <a:lstStyle/>
                <a:p>
                  <a:endParaRPr lang="fr-FR"/>
                </a:p>
              </p:txBody>
            </p:sp>
            <p:grpSp>
              <p:nvGrpSpPr>
                <p:cNvPr id="5" name="Group 15"/>
                <p:cNvGrpSpPr>
                  <a:grpSpLocks/>
                </p:cNvGrpSpPr>
                <p:nvPr/>
              </p:nvGrpSpPr>
              <p:grpSpPr bwMode="auto">
                <a:xfrm>
                  <a:off x="0" y="0"/>
                  <a:ext cx="4895" cy="384"/>
                  <a:chOff x="0" y="0"/>
                  <a:chExt cx="4895" cy="384"/>
                </a:xfrm>
              </p:grpSpPr>
              <p:sp>
                <p:nvSpPr>
                  <p:cNvPr id="29729" name="Rectangle 7"/>
                  <p:cNvSpPr>
                    <a:spLocks noChangeArrowheads="1"/>
                  </p:cNvSpPr>
                  <p:nvPr/>
                </p:nvSpPr>
                <p:spPr bwMode="auto">
                  <a:xfrm>
                    <a:off x="0" y="0"/>
                    <a:ext cx="4895" cy="384"/>
                  </a:xfrm>
                  <a:prstGeom prst="rect">
                    <a:avLst/>
                  </a:prstGeom>
                  <a:solidFill>
                    <a:srgbClr val="DCE7E7"/>
                  </a:solidFill>
                  <a:ln w="9525">
                    <a:noFill/>
                    <a:miter lim="800000"/>
                    <a:headEnd/>
                    <a:tailEnd/>
                  </a:ln>
                </p:spPr>
                <p:txBody>
                  <a:bodyPr lIns="0" anchor="ctr"/>
                  <a:lstStyle/>
                  <a:p>
                    <a:r>
                      <a:rPr lang="fr-FR" sz="1000" b="1">
                        <a:latin typeface="Verdana" pitchFamily="34" charset="0"/>
                      </a:rPr>
                      <a:t>POUR CONVAINCRE LE DÉCIDEUR FINANCIER</a:t>
                    </a:r>
                  </a:p>
                  <a:p>
                    <a:pPr eaLnBrk="0" hangingPunct="0"/>
                    <a:endParaRPr lang="fr-FR" sz="2400">
                      <a:latin typeface="Times New Roman" pitchFamily="18" charset="0"/>
                    </a:endParaRPr>
                  </a:p>
                </p:txBody>
              </p:sp>
              <p:sp>
                <p:nvSpPr>
                  <p:cNvPr id="29730" name="Rectangle 14"/>
                  <p:cNvSpPr>
                    <a:spLocks noChangeArrowheads="1"/>
                  </p:cNvSpPr>
                  <p:nvPr/>
                </p:nvSpPr>
                <p:spPr bwMode="auto">
                  <a:xfrm>
                    <a:off x="0" y="0"/>
                    <a:ext cx="4895" cy="384"/>
                  </a:xfrm>
                  <a:prstGeom prst="rect">
                    <a:avLst/>
                  </a:prstGeom>
                  <a:noFill/>
                  <a:ln w="7">
                    <a:solidFill>
                      <a:srgbClr val="DCE7E7"/>
                    </a:solidFill>
                    <a:miter lim="800000"/>
                    <a:headEnd/>
                    <a:tailEnd/>
                  </a:ln>
                </p:spPr>
                <p:txBody>
                  <a:bodyPr/>
                  <a:lstStyle/>
                  <a:p>
                    <a:endParaRPr lang="fr-FR"/>
                  </a:p>
                </p:txBody>
              </p:sp>
            </p:grpSp>
          </p:grpSp>
          <p:grpSp>
            <p:nvGrpSpPr>
              <p:cNvPr id="6" name="Group 21"/>
              <p:cNvGrpSpPr>
                <a:grpSpLocks/>
              </p:cNvGrpSpPr>
              <p:nvPr/>
            </p:nvGrpSpPr>
            <p:grpSpPr bwMode="auto">
              <a:xfrm>
                <a:off x="0" y="384"/>
                <a:ext cx="2943" cy="1536"/>
                <a:chOff x="0" y="384"/>
                <a:chExt cx="2943" cy="1536"/>
              </a:xfrm>
            </p:grpSpPr>
            <p:sp>
              <p:nvSpPr>
                <p:cNvPr id="29723" name="Rectangle 20"/>
                <p:cNvSpPr>
                  <a:spLocks noChangeArrowheads="1"/>
                </p:cNvSpPr>
                <p:nvPr/>
              </p:nvSpPr>
              <p:spPr bwMode="auto">
                <a:xfrm>
                  <a:off x="0" y="384"/>
                  <a:ext cx="2943" cy="1536"/>
                </a:xfrm>
                <a:prstGeom prst="rect">
                  <a:avLst/>
                </a:prstGeom>
                <a:solidFill>
                  <a:srgbClr val="FFFFFF"/>
                </a:solidFill>
                <a:ln w="9525">
                  <a:noFill/>
                  <a:miter lim="800000"/>
                  <a:headEnd/>
                  <a:tailEnd/>
                </a:ln>
              </p:spPr>
              <p:txBody>
                <a:bodyPr/>
                <a:lstStyle/>
                <a:p>
                  <a:endParaRPr lang="fr-FR"/>
                </a:p>
              </p:txBody>
            </p:sp>
            <p:grpSp>
              <p:nvGrpSpPr>
                <p:cNvPr id="7" name="Group 19"/>
                <p:cNvGrpSpPr>
                  <a:grpSpLocks/>
                </p:cNvGrpSpPr>
                <p:nvPr/>
              </p:nvGrpSpPr>
              <p:grpSpPr bwMode="auto">
                <a:xfrm>
                  <a:off x="0" y="384"/>
                  <a:ext cx="2943" cy="1536"/>
                  <a:chOff x="0" y="384"/>
                  <a:chExt cx="2943" cy="1536"/>
                </a:xfrm>
              </p:grpSpPr>
              <p:sp>
                <p:nvSpPr>
                  <p:cNvPr id="29725" name="Rectangle 8"/>
                  <p:cNvSpPr>
                    <a:spLocks noChangeArrowheads="1"/>
                  </p:cNvSpPr>
                  <p:nvPr/>
                </p:nvSpPr>
                <p:spPr bwMode="auto">
                  <a:xfrm>
                    <a:off x="0" y="384"/>
                    <a:ext cx="2943" cy="1536"/>
                  </a:xfrm>
                  <a:prstGeom prst="rect">
                    <a:avLst/>
                  </a:prstGeom>
                  <a:solidFill>
                    <a:srgbClr val="FFFFFF"/>
                  </a:solidFill>
                  <a:ln w="9525">
                    <a:noFill/>
                    <a:miter lim="800000"/>
                    <a:headEnd/>
                    <a:tailEnd/>
                  </a:ln>
                </p:spPr>
                <p:txBody>
                  <a:bodyPr/>
                  <a:lstStyle/>
                  <a:p>
                    <a:pPr algn="l"/>
                    <a:r>
                      <a:rPr lang="fr-FR" sz="1000" b="1">
                        <a:latin typeface="Verdana" pitchFamily="34" charset="0"/>
                      </a:rPr>
                      <a:t>Prendre, parmi les factures d'électricité, celle où la facturation d'énergie réactive est la plus importante </a:t>
                    </a:r>
                  </a:p>
                  <a:p>
                    <a:pPr algn="l" eaLnBrk="0" hangingPunct="0"/>
                    <a:endParaRPr lang="fr-FR" sz="2400">
                      <a:latin typeface="Times New Roman" pitchFamily="18" charset="0"/>
                    </a:endParaRPr>
                  </a:p>
                </p:txBody>
              </p:sp>
              <p:sp>
                <p:nvSpPr>
                  <p:cNvPr id="29726" name="Rectangle 18"/>
                  <p:cNvSpPr>
                    <a:spLocks noChangeArrowheads="1"/>
                  </p:cNvSpPr>
                  <p:nvPr/>
                </p:nvSpPr>
                <p:spPr bwMode="auto">
                  <a:xfrm>
                    <a:off x="0" y="384"/>
                    <a:ext cx="2943" cy="1536"/>
                  </a:xfrm>
                  <a:prstGeom prst="rect">
                    <a:avLst/>
                  </a:prstGeom>
                  <a:noFill/>
                  <a:ln w="7">
                    <a:solidFill>
                      <a:srgbClr val="DCE7E7"/>
                    </a:solidFill>
                    <a:miter lim="800000"/>
                    <a:headEnd/>
                    <a:tailEnd/>
                  </a:ln>
                </p:spPr>
                <p:txBody>
                  <a:bodyPr/>
                  <a:lstStyle/>
                  <a:p>
                    <a:endParaRPr lang="fr-FR"/>
                  </a:p>
                </p:txBody>
              </p:sp>
            </p:grpSp>
          </p:grpSp>
          <p:grpSp>
            <p:nvGrpSpPr>
              <p:cNvPr id="8" name="Group 23"/>
              <p:cNvGrpSpPr>
                <a:grpSpLocks/>
              </p:cNvGrpSpPr>
              <p:nvPr/>
            </p:nvGrpSpPr>
            <p:grpSpPr bwMode="auto">
              <a:xfrm>
                <a:off x="2943" y="384"/>
                <a:ext cx="1952" cy="1536"/>
                <a:chOff x="2943" y="384"/>
                <a:chExt cx="1952" cy="1536"/>
              </a:xfrm>
            </p:grpSpPr>
            <p:sp>
              <p:nvSpPr>
                <p:cNvPr id="29721" name="Rectangle 9"/>
                <p:cNvSpPr>
                  <a:spLocks noChangeArrowheads="1"/>
                </p:cNvSpPr>
                <p:nvPr/>
              </p:nvSpPr>
              <p:spPr bwMode="auto">
                <a:xfrm>
                  <a:off x="2943" y="384"/>
                  <a:ext cx="1952" cy="1536"/>
                </a:xfrm>
                <a:prstGeom prst="rect">
                  <a:avLst/>
                </a:prstGeom>
                <a:noFill/>
                <a:ln w="9525">
                  <a:noFill/>
                  <a:miter lim="800000"/>
                  <a:headEnd/>
                  <a:tailEnd/>
                </a:ln>
              </p:spPr>
              <p:txBody>
                <a:bodyPr anchor="ctr"/>
                <a:lstStyle/>
                <a:p>
                  <a:pPr algn="l"/>
                  <a:endParaRPr lang="en-US" sz="1000" b="1">
                    <a:latin typeface="Verdana" pitchFamily="34" charset="0"/>
                  </a:endParaRPr>
                </a:p>
                <a:p>
                  <a:pPr algn="l"/>
                  <a:endParaRPr lang="en-US" sz="1000" b="1">
                    <a:latin typeface="Verdana" pitchFamily="34" charset="0"/>
                  </a:endParaRPr>
                </a:p>
                <a:p>
                  <a:pPr algn="l"/>
                  <a:r>
                    <a:rPr lang="fr-FR" sz="1000" b="1">
                      <a:latin typeface="Verdana" pitchFamily="34" charset="0"/>
                    </a:rPr>
                    <a:t>Éléments à extraire de la facture : </a:t>
                  </a:r>
                </a:p>
                <a:p>
                  <a:pPr algn="l" eaLnBrk="0" hangingPunct="0"/>
                  <a:r>
                    <a:rPr lang="fr-FR" sz="1000">
                      <a:latin typeface="Verdana" pitchFamily="34" charset="0"/>
                    </a:rPr>
                    <a:t>1. Puissance de l'installation : P = ..............kW </a:t>
                  </a:r>
                </a:p>
                <a:p>
                  <a:pPr algn="l" eaLnBrk="0" hangingPunct="0"/>
                  <a:r>
                    <a:rPr lang="fr-FR" sz="1000">
                      <a:latin typeface="Verdana" pitchFamily="34" charset="0"/>
                    </a:rPr>
                    <a:t>2. cos phi (ou tg phi) de l'installation : phi = .......... </a:t>
                  </a:r>
                </a:p>
                <a:p>
                  <a:pPr algn="l" eaLnBrk="0" hangingPunct="0"/>
                  <a:r>
                    <a:rPr lang="fr-FR" sz="1000" b="1">
                      <a:latin typeface="Verdana" pitchFamily="34" charset="0"/>
                    </a:rPr>
                    <a:t>Éléments à extraire du tableau (calcul de puissance de la batterie) : </a:t>
                  </a:r>
                </a:p>
                <a:p>
                  <a:pPr algn="l" eaLnBrk="0" hangingPunct="0"/>
                  <a:r>
                    <a:rPr lang="fr-FR" sz="1000">
                      <a:latin typeface="Verdana" pitchFamily="34" charset="0"/>
                    </a:rPr>
                    <a:t>1. déterminer le cos phi que l'on souhaite obtenir. </a:t>
                  </a:r>
                </a:p>
                <a:p>
                  <a:pPr algn="l" eaLnBrk="0" hangingPunct="0"/>
                  <a:r>
                    <a:rPr lang="fr-FR" sz="1000">
                      <a:latin typeface="Verdana" pitchFamily="34" charset="0"/>
                    </a:rPr>
                    <a:t>(en général, on choisit un cos phi = 0,92) </a:t>
                  </a:r>
                </a:p>
                <a:p>
                  <a:pPr algn="l" eaLnBrk="0" hangingPunct="0"/>
                  <a:r>
                    <a:rPr lang="fr-FR" sz="1000">
                      <a:latin typeface="Verdana" pitchFamily="34" charset="0"/>
                    </a:rPr>
                    <a:t>2. coefficient : p = ................ </a:t>
                  </a:r>
                  <a:br>
                    <a:rPr lang="fr-FR" sz="1000">
                      <a:latin typeface="Verdana" pitchFamily="34" charset="0"/>
                    </a:rPr>
                  </a:br>
                  <a:r>
                    <a:rPr lang="fr-FR" sz="1000">
                      <a:latin typeface="Verdana" pitchFamily="34" charset="0"/>
                    </a:rPr>
                    <a:t/>
                  </a:r>
                  <a:br>
                    <a:rPr lang="fr-FR" sz="1000">
                      <a:latin typeface="Verdana" pitchFamily="34" charset="0"/>
                    </a:rPr>
                  </a:br>
                  <a:endParaRPr lang="fr-FR" sz="1000">
                    <a:latin typeface="Verdana" pitchFamily="34" charset="0"/>
                  </a:endParaRPr>
                </a:p>
                <a:p>
                  <a:pPr algn="l" eaLnBrk="0" hangingPunct="0"/>
                  <a:endParaRPr lang="fr-FR" sz="2400">
                    <a:latin typeface="Times New Roman" pitchFamily="18" charset="0"/>
                  </a:endParaRPr>
                </a:p>
              </p:txBody>
            </p:sp>
            <p:sp>
              <p:nvSpPr>
                <p:cNvPr id="29722" name="Rectangle 22"/>
                <p:cNvSpPr>
                  <a:spLocks noChangeArrowheads="1"/>
                </p:cNvSpPr>
                <p:nvPr/>
              </p:nvSpPr>
              <p:spPr bwMode="auto">
                <a:xfrm>
                  <a:off x="2943" y="384"/>
                  <a:ext cx="1952" cy="1536"/>
                </a:xfrm>
                <a:prstGeom prst="rect">
                  <a:avLst/>
                </a:prstGeom>
                <a:noFill/>
                <a:ln w="7">
                  <a:solidFill>
                    <a:srgbClr val="A0A0A0"/>
                  </a:solidFill>
                  <a:miter lim="800000"/>
                  <a:headEnd/>
                  <a:tailEnd/>
                </a:ln>
              </p:spPr>
              <p:txBody>
                <a:bodyPr/>
                <a:lstStyle/>
                <a:p>
                  <a:endParaRPr lang="fr-FR"/>
                </a:p>
              </p:txBody>
            </p:sp>
          </p:grpSp>
          <p:grpSp>
            <p:nvGrpSpPr>
              <p:cNvPr id="9" name="Group 27"/>
              <p:cNvGrpSpPr>
                <a:grpSpLocks/>
              </p:cNvGrpSpPr>
              <p:nvPr/>
            </p:nvGrpSpPr>
            <p:grpSpPr bwMode="auto">
              <a:xfrm>
                <a:off x="0" y="1920"/>
                <a:ext cx="2943" cy="1152"/>
                <a:chOff x="0" y="1920"/>
                <a:chExt cx="2943" cy="1152"/>
              </a:xfrm>
            </p:grpSpPr>
            <p:sp>
              <p:nvSpPr>
                <p:cNvPr id="29717" name="Rectangle 26"/>
                <p:cNvSpPr>
                  <a:spLocks noChangeArrowheads="1"/>
                </p:cNvSpPr>
                <p:nvPr/>
              </p:nvSpPr>
              <p:spPr bwMode="auto">
                <a:xfrm>
                  <a:off x="0" y="1920"/>
                  <a:ext cx="2943" cy="1152"/>
                </a:xfrm>
                <a:prstGeom prst="rect">
                  <a:avLst/>
                </a:prstGeom>
                <a:solidFill>
                  <a:srgbClr val="FFFFFF"/>
                </a:solidFill>
                <a:ln w="9525">
                  <a:noFill/>
                  <a:miter lim="800000"/>
                  <a:headEnd/>
                  <a:tailEnd/>
                </a:ln>
              </p:spPr>
              <p:txBody>
                <a:bodyPr/>
                <a:lstStyle/>
                <a:p>
                  <a:endParaRPr lang="fr-FR"/>
                </a:p>
              </p:txBody>
            </p:sp>
            <p:grpSp>
              <p:nvGrpSpPr>
                <p:cNvPr id="10" name="Group 25"/>
                <p:cNvGrpSpPr>
                  <a:grpSpLocks/>
                </p:cNvGrpSpPr>
                <p:nvPr/>
              </p:nvGrpSpPr>
              <p:grpSpPr bwMode="auto">
                <a:xfrm>
                  <a:off x="0" y="1920"/>
                  <a:ext cx="2943" cy="1152"/>
                  <a:chOff x="0" y="1920"/>
                  <a:chExt cx="2943" cy="1152"/>
                </a:xfrm>
              </p:grpSpPr>
              <p:sp>
                <p:nvSpPr>
                  <p:cNvPr id="29719" name="Rectangle 10"/>
                  <p:cNvSpPr>
                    <a:spLocks noChangeArrowheads="1"/>
                  </p:cNvSpPr>
                  <p:nvPr/>
                </p:nvSpPr>
                <p:spPr bwMode="auto">
                  <a:xfrm>
                    <a:off x="0" y="1920"/>
                    <a:ext cx="2943" cy="1152"/>
                  </a:xfrm>
                  <a:prstGeom prst="rect">
                    <a:avLst/>
                  </a:prstGeom>
                  <a:solidFill>
                    <a:srgbClr val="FFFFFF"/>
                  </a:solidFill>
                  <a:ln w="9525">
                    <a:noFill/>
                    <a:miter lim="800000"/>
                    <a:headEnd/>
                    <a:tailEnd/>
                  </a:ln>
                </p:spPr>
                <p:txBody>
                  <a:bodyPr lIns="114264"/>
                  <a:lstStyle/>
                  <a:p>
                    <a:pPr algn="l"/>
                    <a:r>
                      <a:rPr lang="fr-FR" sz="1000" b="1">
                        <a:latin typeface="Verdana" pitchFamily="34" charset="0"/>
                      </a:rPr>
                      <a:t>Puissance du condensateur </a:t>
                    </a:r>
                  </a:p>
                  <a:p>
                    <a:pPr algn="l" eaLnBrk="0" hangingPunct="0"/>
                    <a:endParaRPr lang="fr-FR" sz="2400">
                      <a:latin typeface="Times New Roman" pitchFamily="18" charset="0"/>
                    </a:endParaRPr>
                  </a:p>
                </p:txBody>
              </p:sp>
              <p:sp>
                <p:nvSpPr>
                  <p:cNvPr id="29720" name="Rectangle 24"/>
                  <p:cNvSpPr>
                    <a:spLocks noChangeArrowheads="1"/>
                  </p:cNvSpPr>
                  <p:nvPr/>
                </p:nvSpPr>
                <p:spPr bwMode="auto">
                  <a:xfrm>
                    <a:off x="0" y="1920"/>
                    <a:ext cx="2943" cy="1152"/>
                  </a:xfrm>
                  <a:prstGeom prst="rect">
                    <a:avLst/>
                  </a:prstGeom>
                  <a:noFill/>
                  <a:ln w="7">
                    <a:solidFill>
                      <a:srgbClr val="DCE7E7"/>
                    </a:solidFill>
                    <a:miter lim="800000"/>
                    <a:headEnd/>
                    <a:tailEnd/>
                  </a:ln>
                </p:spPr>
                <p:txBody>
                  <a:bodyPr/>
                  <a:lstStyle/>
                  <a:p>
                    <a:endParaRPr lang="fr-FR"/>
                  </a:p>
                </p:txBody>
              </p:sp>
            </p:grpSp>
          </p:grpSp>
          <p:grpSp>
            <p:nvGrpSpPr>
              <p:cNvPr id="11" name="Group 29"/>
              <p:cNvGrpSpPr>
                <a:grpSpLocks/>
              </p:cNvGrpSpPr>
              <p:nvPr/>
            </p:nvGrpSpPr>
            <p:grpSpPr bwMode="auto">
              <a:xfrm>
                <a:off x="2943" y="1920"/>
                <a:ext cx="1952" cy="1152"/>
                <a:chOff x="2943" y="1920"/>
                <a:chExt cx="1952" cy="1152"/>
              </a:xfrm>
            </p:grpSpPr>
            <p:sp>
              <p:nvSpPr>
                <p:cNvPr id="29715" name="Rectangle 11"/>
                <p:cNvSpPr>
                  <a:spLocks noChangeArrowheads="1"/>
                </p:cNvSpPr>
                <p:nvPr/>
              </p:nvSpPr>
              <p:spPr bwMode="auto">
                <a:xfrm>
                  <a:off x="2943" y="1920"/>
                  <a:ext cx="1952" cy="1152"/>
                </a:xfrm>
                <a:prstGeom prst="rect">
                  <a:avLst/>
                </a:prstGeom>
                <a:noFill/>
                <a:ln w="9525">
                  <a:noFill/>
                  <a:miter lim="800000"/>
                  <a:headEnd/>
                  <a:tailEnd/>
                </a:ln>
              </p:spPr>
              <p:txBody>
                <a:bodyPr anchor="ctr"/>
                <a:lstStyle/>
                <a:p>
                  <a:pPr algn="l"/>
                  <a:r>
                    <a:rPr lang="fr-FR" sz="1000">
                      <a:latin typeface="Verdana" pitchFamily="34" charset="0"/>
                    </a:rPr>
                    <a:t>QC = P x p = ............. x  ............. = ............ kVAr </a:t>
                  </a:r>
                </a:p>
                <a:p>
                  <a:pPr algn="l" eaLnBrk="0" hangingPunct="0"/>
                  <a:r>
                    <a:rPr lang="fr-FR" sz="1000" b="1">
                      <a:latin typeface="Verdana" pitchFamily="34" charset="0"/>
                    </a:rPr>
                    <a:t>Critères pour le choix du condensateur : </a:t>
                  </a:r>
                </a:p>
                <a:p>
                  <a:pPr lvl="1" algn="l" eaLnBrk="0" hangingPunct="0">
                    <a:buFontTx/>
                    <a:buChar char="•"/>
                  </a:pPr>
                  <a:r>
                    <a:rPr lang="fr-FR" sz="1000">
                      <a:latin typeface="Verdana" pitchFamily="34" charset="0"/>
                    </a:rPr>
                    <a:t>type : </a:t>
                  </a:r>
                </a:p>
                <a:p>
                  <a:pPr lvl="1" algn="l" eaLnBrk="0" hangingPunct="0">
                    <a:buFontTx/>
                    <a:buChar char="•"/>
                  </a:pPr>
                  <a:r>
                    <a:rPr lang="fr-FR" sz="1000">
                      <a:latin typeface="Verdana" pitchFamily="34" charset="0"/>
                    </a:rPr>
                    <a:t>tension du réseau (220 ou 380 V) : </a:t>
                  </a:r>
                </a:p>
                <a:p>
                  <a:pPr lvl="1" algn="l" eaLnBrk="0" hangingPunct="0">
                    <a:buFontTx/>
                    <a:buChar char="•"/>
                  </a:pPr>
                  <a:r>
                    <a:rPr lang="fr-FR" sz="1000">
                      <a:latin typeface="Verdana" pitchFamily="34" charset="0"/>
                    </a:rPr>
                    <a:t>puissance : kVAr </a:t>
                  </a:r>
                </a:p>
                <a:p>
                  <a:pPr lvl="1" algn="l" eaLnBrk="0" hangingPunct="0">
                    <a:buFontTx/>
                    <a:buChar char="•"/>
                  </a:pPr>
                  <a:r>
                    <a:rPr lang="fr-FR" sz="1000">
                      <a:latin typeface="Verdana" pitchFamily="34" charset="0"/>
                    </a:rPr>
                    <a:t>place disponible pour la batterie de condensateurs </a:t>
                  </a:r>
                </a:p>
                <a:p>
                  <a:pPr lvl="1" algn="l" eaLnBrk="0" hangingPunct="0">
                    <a:buFontTx/>
                    <a:buChar char="•"/>
                  </a:pPr>
                  <a:r>
                    <a:rPr lang="fr-FR" sz="1000">
                      <a:latin typeface="Verdana" pitchFamily="34" charset="0"/>
                    </a:rPr>
                    <a:t>référence : </a:t>
                  </a:r>
                </a:p>
                <a:p>
                  <a:pPr algn="l" eaLnBrk="0" hangingPunct="0"/>
                  <a:endParaRPr lang="fr-FR" sz="2400">
                    <a:latin typeface="Times New Roman" pitchFamily="18" charset="0"/>
                  </a:endParaRPr>
                </a:p>
              </p:txBody>
            </p:sp>
            <p:sp>
              <p:nvSpPr>
                <p:cNvPr id="29716" name="Rectangle 28"/>
                <p:cNvSpPr>
                  <a:spLocks noChangeArrowheads="1"/>
                </p:cNvSpPr>
                <p:nvPr/>
              </p:nvSpPr>
              <p:spPr bwMode="auto">
                <a:xfrm>
                  <a:off x="2943" y="1920"/>
                  <a:ext cx="1952" cy="1152"/>
                </a:xfrm>
                <a:prstGeom prst="rect">
                  <a:avLst/>
                </a:prstGeom>
                <a:noFill/>
                <a:ln w="7">
                  <a:solidFill>
                    <a:srgbClr val="DCE7E7"/>
                  </a:solidFill>
                  <a:miter lim="800000"/>
                  <a:headEnd/>
                  <a:tailEnd/>
                </a:ln>
              </p:spPr>
              <p:txBody>
                <a:bodyPr/>
                <a:lstStyle/>
                <a:p>
                  <a:endParaRPr lang="fr-FR"/>
                </a:p>
              </p:txBody>
            </p:sp>
          </p:grpSp>
          <p:grpSp>
            <p:nvGrpSpPr>
              <p:cNvPr id="12" name="Group 33"/>
              <p:cNvGrpSpPr>
                <a:grpSpLocks/>
              </p:cNvGrpSpPr>
              <p:nvPr/>
            </p:nvGrpSpPr>
            <p:grpSpPr bwMode="auto">
              <a:xfrm>
                <a:off x="0" y="3072"/>
                <a:ext cx="2943" cy="960"/>
                <a:chOff x="0" y="3072"/>
                <a:chExt cx="2943" cy="960"/>
              </a:xfrm>
            </p:grpSpPr>
            <p:sp>
              <p:nvSpPr>
                <p:cNvPr id="29711" name="Rectangle 32"/>
                <p:cNvSpPr>
                  <a:spLocks noChangeArrowheads="1"/>
                </p:cNvSpPr>
                <p:nvPr/>
              </p:nvSpPr>
              <p:spPr bwMode="auto">
                <a:xfrm>
                  <a:off x="0" y="3072"/>
                  <a:ext cx="2943" cy="960"/>
                </a:xfrm>
                <a:prstGeom prst="rect">
                  <a:avLst/>
                </a:prstGeom>
                <a:solidFill>
                  <a:srgbClr val="FFFFFF"/>
                </a:solidFill>
                <a:ln w="9525">
                  <a:noFill/>
                  <a:miter lim="800000"/>
                  <a:headEnd/>
                  <a:tailEnd/>
                </a:ln>
              </p:spPr>
              <p:txBody>
                <a:bodyPr/>
                <a:lstStyle/>
                <a:p>
                  <a:endParaRPr lang="fr-FR"/>
                </a:p>
              </p:txBody>
            </p:sp>
            <p:grpSp>
              <p:nvGrpSpPr>
                <p:cNvPr id="13" name="Group 31"/>
                <p:cNvGrpSpPr>
                  <a:grpSpLocks/>
                </p:cNvGrpSpPr>
                <p:nvPr/>
              </p:nvGrpSpPr>
              <p:grpSpPr bwMode="auto">
                <a:xfrm>
                  <a:off x="0" y="3072"/>
                  <a:ext cx="2943" cy="960"/>
                  <a:chOff x="0" y="3072"/>
                  <a:chExt cx="2943" cy="960"/>
                </a:xfrm>
              </p:grpSpPr>
              <p:sp>
                <p:nvSpPr>
                  <p:cNvPr id="29713" name="Rectangle 12"/>
                  <p:cNvSpPr>
                    <a:spLocks noChangeArrowheads="1"/>
                  </p:cNvSpPr>
                  <p:nvPr/>
                </p:nvSpPr>
                <p:spPr bwMode="auto">
                  <a:xfrm>
                    <a:off x="0" y="3072"/>
                    <a:ext cx="2943" cy="960"/>
                  </a:xfrm>
                  <a:prstGeom prst="rect">
                    <a:avLst/>
                  </a:prstGeom>
                  <a:solidFill>
                    <a:srgbClr val="FFFFFF"/>
                  </a:solidFill>
                  <a:ln w="9525">
                    <a:noFill/>
                    <a:miter lim="800000"/>
                    <a:headEnd/>
                    <a:tailEnd/>
                  </a:ln>
                </p:spPr>
                <p:txBody>
                  <a:bodyPr/>
                  <a:lstStyle/>
                  <a:p>
                    <a:pPr algn="l"/>
                    <a:r>
                      <a:rPr lang="fr-FR" sz="1000" b="1">
                        <a:latin typeface="Verdana" pitchFamily="34" charset="0"/>
                      </a:rPr>
                      <a:t>Calcul du retour d'investissement du condensateur </a:t>
                    </a:r>
                  </a:p>
                  <a:p>
                    <a:pPr algn="l" eaLnBrk="0" hangingPunct="0"/>
                    <a:endParaRPr lang="fr-FR" sz="2400">
                      <a:latin typeface="Times New Roman" pitchFamily="18" charset="0"/>
                    </a:endParaRPr>
                  </a:p>
                </p:txBody>
              </p:sp>
              <p:sp>
                <p:nvSpPr>
                  <p:cNvPr id="29714" name="Rectangle 30"/>
                  <p:cNvSpPr>
                    <a:spLocks noChangeArrowheads="1"/>
                  </p:cNvSpPr>
                  <p:nvPr/>
                </p:nvSpPr>
                <p:spPr bwMode="auto">
                  <a:xfrm>
                    <a:off x="0" y="3072"/>
                    <a:ext cx="2943" cy="960"/>
                  </a:xfrm>
                  <a:prstGeom prst="rect">
                    <a:avLst/>
                  </a:prstGeom>
                  <a:noFill/>
                  <a:ln w="7">
                    <a:solidFill>
                      <a:srgbClr val="DCE7E7"/>
                    </a:solidFill>
                    <a:miter lim="800000"/>
                    <a:headEnd/>
                    <a:tailEnd/>
                  </a:ln>
                </p:spPr>
                <p:txBody>
                  <a:bodyPr/>
                  <a:lstStyle/>
                  <a:p>
                    <a:endParaRPr lang="fr-FR"/>
                  </a:p>
                </p:txBody>
              </p:sp>
            </p:grpSp>
          </p:grpSp>
          <p:grpSp>
            <p:nvGrpSpPr>
              <p:cNvPr id="14" name="Group 35"/>
              <p:cNvGrpSpPr>
                <a:grpSpLocks/>
              </p:cNvGrpSpPr>
              <p:nvPr/>
            </p:nvGrpSpPr>
            <p:grpSpPr bwMode="auto">
              <a:xfrm>
                <a:off x="2943" y="3072"/>
                <a:ext cx="1952" cy="960"/>
                <a:chOff x="2943" y="3072"/>
                <a:chExt cx="1952" cy="960"/>
              </a:xfrm>
            </p:grpSpPr>
            <p:sp>
              <p:nvSpPr>
                <p:cNvPr id="29709" name="Rectangle 13"/>
                <p:cNvSpPr>
                  <a:spLocks noChangeArrowheads="1"/>
                </p:cNvSpPr>
                <p:nvPr/>
              </p:nvSpPr>
              <p:spPr bwMode="auto">
                <a:xfrm>
                  <a:off x="2943" y="3072"/>
                  <a:ext cx="1952" cy="960"/>
                </a:xfrm>
                <a:prstGeom prst="rect">
                  <a:avLst/>
                </a:prstGeom>
                <a:noFill/>
                <a:ln w="9525">
                  <a:noFill/>
                  <a:miter lim="800000"/>
                  <a:headEnd/>
                  <a:tailEnd/>
                </a:ln>
              </p:spPr>
              <p:txBody>
                <a:bodyPr anchor="ctr"/>
                <a:lstStyle/>
                <a:p>
                  <a:pPr algn="l"/>
                  <a:endParaRPr lang="fr-FR" sz="1000" b="1">
                    <a:latin typeface="Verdana" pitchFamily="34" charset="0"/>
                  </a:endParaRPr>
                </a:p>
                <a:p>
                  <a:pPr algn="l"/>
                  <a:r>
                    <a:rPr lang="fr-FR" sz="1000" b="1">
                      <a:latin typeface="Verdana" pitchFamily="34" charset="0"/>
                    </a:rPr>
                    <a:t>1. montant de la pénalité d'énergie réactive :</a:t>
                  </a:r>
                  <a:r>
                    <a:rPr lang="fr-FR" sz="1000">
                      <a:latin typeface="Verdana" pitchFamily="34" charset="0"/>
                    </a:rPr>
                    <a:t> </a:t>
                  </a:r>
                  <a:br>
                    <a:rPr lang="fr-FR" sz="1000">
                      <a:latin typeface="Verdana" pitchFamily="34" charset="0"/>
                    </a:rPr>
                  </a:br>
                  <a:r>
                    <a:rPr lang="fr-FR" sz="1000">
                      <a:latin typeface="Verdana" pitchFamily="34" charset="0"/>
                    </a:rPr>
                    <a:t>Fr = ............ </a:t>
                  </a:r>
                  <a:r>
                    <a:rPr lang="en-US" sz="1000">
                      <a:latin typeface="Verdana" pitchFamily="34" charset="0"/>
                    </a:rPr>
                    <a:t>DT/mois</a:t>
                  </a:r>
                  <a:r>
                    <a:rPr lang="fr-FR" sz="1000">
                      <a:latin typeface="Verdana" pitchFamily="34" charset="0"/>
                    </a:rPr>
                    <a:t> (voir facture</a:t>
                  </a:r>
                  <a:r>
                    <a:rPr lang="en-US" sz="1000">
                      <a:latin typeface="Verdana" pitchFamily="34" charset="0"/>
                    </a:rPr>
                    <a:t> electrique</a:t>
                  </a:r>
                  <a:r>
                    <a:rPr lang="fr-FR" sz="1000">
                      <a:latin typeface="Verdana" pitchFamily="34" charset="0"/>
                    </a:rPr>
                    <a:t>)· </a:t>
                  </a:r>
                </a:p>
                <a:p>
                  <a:pPr algn="l" eaLnBrk="0" hangingPunct="0"/>
                  <a:r>
                    <a:rPr lang="fr-FR" sz="1000" b="1">
                      <a:latin typeface="Verdana" pitchFamily="34" charset="0"/>
                    </a:rPr>
                    <a:t>2. prix indicatif du condensateur :</a:t>
                  </a:r>
                  <a:r>
                    <a:rPr lang="fr-FR" sz="1000">
                      <a:latin typeface="Verdana" pitchFamily="34" charset="0"/>
                    </a:rPr>
                    <a:t> </a:t>
                  </a:r>
                  <a:br>
                    <a:rPr lang="fr-FR" sz="1000">
                      <a:latin typeface="Verdana" pitchFamily="34" charset="0"/>
                    </a:rPr>
                  </a:br>
                  <a:r>
                    <a:rPr lang="fr-FR" sz="1000">
                      <a:latin typeface="Verdana" pitchFamily="34" charset="0"/>
                    </a:rPr>
                    <a:t>Fc = ................ </a:t>
                  </a:r>
                  <a:r>
                    <a:rPr lang="en-US" sz="1000">
                      <a:latin typeface="Verdana" pitchFamily="34" charset="0"/>
                    </a:rPr>
                    <a:t>DT</a:t>
                  </a:r>
                  <a:endParaRPr lang="fr-FR" sz="1000">
                    <a:latin typeface="Verdana" pitchFamily="34" charset="0"/>
                  </a:endParaRPr>
                </a:p>
                <a:p>
                  <a:pPr algn="l" eaLnBrk="0" hangingPunct="0"/>
                  <a:r>
                    <a:rPr lang="fr-FR" sz="1000" b="1">
                      <a:latin typeface="Verdana" pitchFamily="34" charset="0"/>
                    </a:rPr>
                    <a:t>3. période de retour d'investissement :</a:t>
                  </a:r>
                  <a:r>
                    <a:rPr lang="fr-FR" sz="1000">
                      <a:latin typeface="Verdana" pitchFamily="34" charset="0"/>
                    </a:rPr>
                    <a:t/>
                  </a:r>
                  <a:br>
                    <a:rPr lang="fr-FR" sz="1000">
                      <a:latin typeface="Verdana" pitchFamily="34" charset="0"/>
                    </a:rPr>
                  </a:br>
                  <a:r>
                    <a:rPr lang="fr-FR" sz="1000">
                      <a:latin typeface="Verdana" pitchFamily="34" charset="0"/>
                    </a:rPr>
                    <a:t>Fc / Fr = .................. mois </a:t>
                  </a:r>
                </a:p>
                <a:p>
                  <a:pPr algn="l" eaLnBrk="0" hangingPunct="0"/>
                  <a:endParaRPr lang="fr-FR" sz="2400">
                    <a:latin typeface="Times New Roman" pitchFamily="18" charset="0"/>
                  </a:endParaRPr>
                </a:p>
              </p:txBody>
            </p:sp>
            <p:sp>
              <p:nvSpPr>
                <p:cNvPr id="29710" name="Rectangle 34"/>
                <p:cNvSpPr>
                  <a:spLocks noChangeArrowheads="1"/>
                </p:cNvSpPr>
                <p:nvPr/>
              </p:nvSpPr>
              <p:spPr bwMode="auto">
                <a:xfrm>
                  <a:off x="2943" y="3072"/>
                  <a:ext cx="1952" cy="960"/>
                </a:xfrm>
                <a:prstGeom prst="rect">
                  <a:avLst/>
                </a:prstGeom>
                <a:noFill/>
                <a:ln w="7">
                  <a:solidFill>
                    <a:srgbClr val="DCE7E7"/>
                  </a:solidFill>
                  <a:miter lim="800000"/>
                  <a:headEnd/>
                  <a:tailEnd/>
                </a:ln>
              </p:spPr>
              <p:txBody>
                <a:bodyPr/>
                <a:lstStyle/>
                <a:p>
                  <a:endParaRPr lang="fr-FR"/>
                </a:p>
              </p:txBody>
            </p:sp>
          </p:grpSp>
        </p:grpSp>
        <p:sp>
          <p:nvSpPr>
            <p:cNvPr id="29701" name="Rectangle 37"/>
            <p:cNvSpPr>
              <a:spLocks noChangeArrowheads="1"/>
            </p:cNvSpPr>
            <p:nvPr/>
          </p:nvSpPr>
          <p:spPr bwMode="auto">
            <a:xfrm>
              <a:off x="-3" y="-3"/>
              <a:ext cx="4901" cy="4038"/>
            </a:xfrm>
            <a:prstGeom prst="rect">
              <a:avLst/>
            </a:prstGeom>
            <a:noFill/>
            <a:ln w="11112">
              <a:solidFill>
                <a:srgbClr val="DCE7E7"/>
              </a:solidFill>
              <a:miter lim="800000"/>
              <a:headEnd/>
              <a:tailEnd/>
            </a:ln>
          </p:spPr>
          <p:txBody>
            <a:bodyPr/>
            <a:lstStyle/>
            <a:p>
              <a:endParaRPr lang="fr-F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429"/>
                                        </p:tgtEl>
                                        <p:attrNameLst>
                                          <p:attrName>style.visibility</p:attrName>
                                        </p:attrNameLst>
                                      </p:cBhvr>
                                      <p:to>
                                        <p:strVal val="visible"/>
                                      </p:to>
                                    </p:set>
                                    <p:anim calcmode="lin" valueType="num">
                                      <p:cBhvr additive="base">
                                        <p:cTn id="7" dur="500" fill="hold"/>
                                        <p:tgtEl>
                                          <p:spTgt spid="103429"/>
                                        </p:tgtEl>
                                        <p:attrNameLst>
                                          <p:attrName>ppt_x</p:attrName>
                                        </p:attrNameLst>
                                      </p:cBhvr>
                                      <p:tavLst>
                                        <p:tav tm="0">
                                          <p:val>
                                            <p:strVal val="0-#ppt_w/2"/>
                                          </p:val>
                                        </p:tav>
                                        <p:tav tm="100000">
                                          <p:val>
                                            <p:strVal val="#ppt_x"/>
                                          </p:val>
                                        </p:tav>
                                      </p:tavLst>
                                    </p:anim>
                                    <p:anim calcmode="lin" valueType="num">
                                      <p:cBhvr additive="base">
                                        <p:cTn id="8" dur="500" fill="hold"/>
                                        <p:tgtEl>
                                          <p:spTgt spid="1034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Horizont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9"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714480" y="1357298"/>
            <a:ext cx="6858048" cy="646331"/>
          </a:xfrm>
          <a:prstGeom prst="rect">
            <a:avLst/>
          </a:prstGeom>
          <a:noFill/>
        </p:spPr>
        <p:txBody>
          <a:bodyPr wrap="square" rtlCol="0">
            <a:spAutoFit/>
          </a:bodyPr>
          <a:lstStyle/>
          <a:p>
            <a:r>
              <a:rPr lang="fr-FR" sz="3600" b="1" dirty="0" smtClean="0">
                <a:solidFill>
                  <a:srgbClr val="7030A0"/>
                </a:solidFill>
              </a:rPr>
              <a:t>Merci pour votre attention…</a:t>
            </a:r>
            <a:endParaRPr lang="fr-FR" sz="3600" b="1" dirty="0">
              <a:solidFill>
                <a:srgbClr val="7030A0"/>
              </a:solidFill>
            </a:endParaRPr>
          </a:p>
        </p:txBody>
      </p:sp>
      <p:pic>
        <p:nvPicPr>
          <p:cNvPr id="4" name="Picture 2" descr="http://www.thewebconsulting.com/media/images/actu/planete.jpg"/>
          <p:cNvPicPr>
            <a:picLocks noChangeAspect="1" noChangeArrowheads="1"/>
          </p:cNvPicPr>
          <p:nvPr/>
        </p:nvPicPr>
        <p:blipFill>
          <a:blip r:embed="rId2" cstate="print"/>
          <a:srcRect/>
          <a:stretch>
            <a:fillRect/>
          </a:stretch>
        </p:blipFill>
        <p:spPr bwMode="auto">
          <a:xfrm>
            <a:off x="2214546" y="2500306"/>
            <a:ext cx="4560888" cy="3429001"/>
          </a:xfrm>
          <a:prstGeom prst="rect">
            <a:avLst/>
          </a:prstGeom>
          <a:noFill/>
        </p:spPr>
      </p:pic>
      <p:sp>
        <p:nvSpPr>
          <p:cNvPr id="5" name="ZoneTexte 4"/>
          <p:cNvSpPr txBox="1"/>
          <p:nvPr/>
        </p:nvSpPr>
        <p:spPr>
          <a:xfrm>
            <a:off x="2285984" y="5500702"/>
            <a:ext cx="5429288" cy="523220"/>
          </a:xfrm>
          <a:prstGeom prst="rect">
            <a:avLst/>
          </a:prstGeom>
          <a:noFill/>
        </p:spPr>
        <p:txBody>
          <a:bodyPr wrap="square" rtlCol="0">
            <a:spAutoFit/>
          </a:bodyPr>
          <a:lstStyle/>
          <a:p>
            <a:r>
              <a:rPr lang="fr-FR" sz="2800" i="1" dirty="0" smtClean="0">
                <a:solidFill>
                  <a:schemeClr val="bg1"/>
                </a:solidFill>
                <a:latin typeface="Freestyle Script" pitchFamily="66" charset="0"/>
              </a:rPr>
              <a:t>… l’efficacité  énergétique est sans limites</a:t>
            </a:r>
            <a:endParaRPr lang="fr-FR" sz="2800" i="1" dirty="0">
              <a:solidFill>
                <a:schemeClr val="bg1"/>
              </a:solidFill>
              <a:latin typeface="Freestyle Script"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8667" name="Group 251"/>
          <p:cNvGraphicFramePr>
            <a:graphicFrameLocks noGrp="1"/>
          </p:cNvGraphicFramePr>
          <p:nvPr>
            <p:ph/>
          </p:nvPr>
        </p:nvGraphicFramePr>
        <p:xfrm>
          <a:off x="468313" y="908050"/>
          <a:ext cx="8229600" cy="5402265"/>
        </p:xfrm>
        <a:graphic>
          <a:graphicData uri="http://schemas.openxmlformats.org/drawingml/2006/table">
            <a:tbl>
              <a:tblPr/>
              <a:tblGrid>
                <a:gridCol w="2381250"/>
                <a:gridCol w="2952750"/>
                <a:gridCol w="2895600"/>
              </a:tblGrid>
              <a:tr h="4508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omic Sans MS" pitchFamily="66" charset="0"/>
                          <a:cs typeface="Arial" pitchFamily="34" charset="0"/>
                        </a:rPr>
                        <a:t>Combustible</a:t>
                      </a:r>
                      <a:endParaRPr kumimoji="0" lang="fr-FR" sz="1400" b="0" i="0" u="none" strike="noStrike" cap="none" normalizeH="0" baseline="0" dirty="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Pouvoir Calorifique</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Unité</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492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Fuel domestique</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10,6</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Fuel oil n°2</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10,5</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Pétrole domestique</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11,1</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Gas-oil</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11,1</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Essance normale</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10,5</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Essance super sans plomb</a:t>
                      </a:r>
                      <a:endParaRPr kumimoji="0" lang="fr-FR" sz="1400" b="0" i="0" u="none" strike="noStrike" cap="none" normalizeH="0" baseline="0" smtClean="0">
                        <a:ln>
                          <a:noFill/>
                        </a:ln>
                        <a:solidFill>
                          <a:schemeClr val="tx1"/>
                        </a:solidFill>
                        <a:effectLst/>
                        <a:latin typeface="Comic Sans MS"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10,4</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GPL</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12</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Gaz El Borma</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10,9</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omic Sans MS" pitchFamily="66" charset="0"/>
                          <a:cs typeface="Arial" pitchFamily="34" charset="0"/>
                        </a:rPr>
                        <a:t>Th/Nm3</a:t>
                      </a:r>
                      <a:endParaRPr kumimoji="0" lang="fr-FR" sz="1400" b="0" i="0" u="none" strike="noStrike" cap="none" normalizeH="0" baseline="0" dirty="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Gaz Algérien</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9,5</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omic Sans MS" pitchFamily="66" charset="0"/>
                          <a:cs typeface="Arial" pitchFamily="34" charset="0"/>
                        </a:rPr>
                        <a:t>Th/Nm3</a:t>
                      </a:r>
                      <a:endParaRPr kumimoji="0" lang="fr-FR" sz="1400" b="0" i="0" u="none" strike="noStrike" cap="none" normalizeH="0" baseline="0" dirty="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Charbon de bois</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10,4</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Th/Kg</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Electricité</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Comic Sans MS" pitchFamily="66" charset="0"/>
                          <a:cs typeface="Arial" pitchFamily="34" charset="0"/>
                        </a:rPr>
                        <a:t>0,86</a:t>
                      </a:r>
                      <a:endParaRPr kumimoji="0" lang="fr-FR" sz="1400" b="0" i="0" u="none" strike="noStrike" cap="none" normalizeH="0" baseline="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omic Sans MS" pitchFamily="66" charset="0"/>
                          <a:cs typeface="Arial" pitchFamily="34" charset="0"/>
                        </a:rPr>
                        <a:t>Th/kWh</a:t>
                      </a:r>
                      <a:endParaRPr kumimoji="0" lang="fr-FR" sz="1400" b="0" i="0" u="none" strike="noStrike" cap="none" normalizeH="0" baseline="0" dirty="0" smtClean="0">
                        <a:ln>
                          <a:noFill/>
                        </a:ln>
                        <a:solidFill>
                          <a:schemeClr val="tx1"/>
                        </a:solidFill>
                        <a:effectLst/>
                        <a:latin typeface="Comic Sans MS" pitchFamily="66"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44" name="Rectangle 252"/>
          <p:cNvSpPr>
            <a:spLocks noChangeArrowheads="1"/>
          </p:cNvSpPr>
          <p:nvPr/>
        </p:nvSpPr>
        <p:spPr bwMode="auto">
          <a:xfrm>
            <a:off x="2227263" y="333375"/>
            <a:ext cx="4276725" cy="396875"/>
          </a:xfrm>
          <a:prstGeom prst="rect">
            <a:avLst/>
          </a:prstGeom>
          <a:noFill/>
          <a:ln w="9525" algn="ctr">
            <a:noFill/>
            <a:miter lim="800000"/>
            <a:headEnd/>
            <a:tailEnd/>
          </a:ln>
        </p:spPr>
        <p:txBody>
          <a:bodyPr wrap="none">
            <a:spAutoFit/>
          </a:bodyPr>
          <a:lstStyle/>
          <a:p>
            <a:r>
              <a:rPr lang="fr-FR" b="1"/>
              <a:t>LES POUVOIRS CALORIFIQUES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214283" y="785794"/>
            <a:ext cx="8643999" cy="2643206"/>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214282" y="3643314"/>
            <a:ext cx="8676655" cy="2786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www.francetvinfo.fr/image/74rfbvl0t-5575/658/370/879213.jpg"/>
          <p:cNvPicPr>
            <a:picLocks noChangeAspect="1" noChangeArrowheads="1"/>
          </p:cNvPicPr>
          <p:nvPr/>
        </p:nvPicPr>
        <p:blipFill>
          <a:blip r:embed="rId2" cstate="print"/>
          <a:srcRect/>
          <a:stretch>
            <a:fillRect/>
          </a:stretch>
        </p:blipFill>
        <p:spPr bwMode="auto">
          <a:xfrm>
            <a:off x="928662" y="1568343"/>
            <a:ext cx="7315465" cy="4452945"/>
          </a:xfrm>
          <a:prstGeom prst="rect">
            <a:avLst/>
          </a:prstGeom>
          <a:noFill/>
        </p:spPr>
      </p:pic>
      <p:sp>
        <p:nvSpPr>
          <p:cNvPr id="4" name="ZoneTexte 3"/>
          <p:cNvSpPr txBox="1"/>
          <p:nvPr/>
        </p:nvSpPr>
        <p:spPr>
          <a:xfrm>
            <a:off x="3143240" y="2782789"/>
            <a:ext cx="3071834" cy="1200329"/>
          </a:xfrm>
          <a:prstGeom prst="rect">
            <a:avLst/>
          </a:prstGeom>
          <a:noFill/>
        </p:spPr>
        <p:txBody>
          <a:bodyPr wrap="square" rtlCol="0">
            <a:spAutoFit/>
          </a:bodyPr>
          <a:lstStyle/>
          <a:p>
            <a:r>
              <a:rPr lang="fr-FR" sz="3600" dirty="0" smtClean="0">
                <a:solidFill>
                  <a:schemeClr val="bg1"/>
                </a:solidFill>
              </a:rPr>
              <a:t>Facture STEG</a:t>
            </a:r>
            <a:endParaRPr lang="fr-FR" sz="36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57422" y="214290"/>
            <a:ext cx="4286280" cy="892552"/>
          </a:xfrm>
          <a:prstGeom prst="rect">
            <a:avLst/>
          </a:prstGeom>
        </p:spPr>
        <p:txBody>
          <a:bodyPr wrap="square">
            <a:spAutoFit/>
          </a:bodyPr>
          <a:lstStyle/>
          <a:p>
            <a:r>
              <a:rPr lang="fr-FR" b="1" dirty="0" smtClean="0"/>
              <a:t>Les tarifs de l'électricité</a:t>
            </a:r>
          </a:p>
          <a:p>
            <a:r>
              <a:rPr lang="fr-FR" dirty="0" smtClean="0"/>
              <a:t> (à compter du </a:t>
            </a:r>
            <a:r>
              <a:rPr lang="fr-FR" dirty="0" smtClean="0">
                <a:solidFill>
                  <a:srgbClr val="FF0000"/>
                </a:solidFill>
              </a:rPr>
              <a:t>01/03/2013</a:t>
            </a:r>
            <a:r>
              <a:rPr lang="fr-FR" dirty="0" smtClean="0"/>
              <a:t>) </a:t>
            </a:r>
          </a:p>
          <a:p>
            <a:r>
              <a:rPr lang="fr-FR" sz="1200" b="1" dirty="0" smtClean="0"/>
              <a:t>       (Hors taxes) 	</a:t>
            </a:r>
          </a:p>
        </p:txBody>
      </p:sp>
      <p:pic>
        <p:nvPicPr>
          <p:cNvPr id="104450" name="Picture 2"/>
          <p:cNvPicPr>
            <a:picLocks noChangeAspect="1" noChangeArrowheads="1"/>
          </p:cNvPicPr>
          <p:nvPr/>
        </p:nvPicPr>
        <p:blipFill>
          <a:blip r:embed="rId2" cstate="print"/>
          <a:srcRect/>
          <a:stretch>
            <a:fillRect/>
          </a:stretch>
        </p:blipFill>
        <p:spPr bwMode="auto">
          <a:xfrm>
            <a:off x="357158" y="1214422"/>
            <a:ext cx="8115334" cy="3053409"/>
          </a:xfrm>
          <a:prstGeom prst="rect">
            <a:avLst/>
          </a:prstGeom>
          <a:noFill/>
          <a:ln w="9525">
            <a:noFill/>
            <a:miter lim="800000"/>
            <a:headEnd/>
            <a:tailEnd/>
          </a:ln>
          <a:effectLst/>
        </p:spPr>
      </p:pic>
      <p:pic>
        <p:nvPicPr>
          <p:cNvPr id="104451" name="Picture 3"/>
          <p:cNvPicPr>
            <a:picLocks noChangeAspect="1" noChangeArrowheads="1"/>
          </p:cNvPicPr>
          <p:nvPr/>
        </p:nvPicPr>
        <p:blipFill>
          <a:blip r:embed="rId3" cstate="print"/>
          <a:srcRect/>
          <a:stretch>
            <a:fillRect/>
          </a:stretch>
        </p:blipFill>
        <p:spPr bwMode="auto">
          <a:xfrm>
            <a:off x="500034" y="4429132"/>
            <a:ext cx="6196559" cy="21431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9" name="Picture 9"/>
          <p:cNvPicPr>
            <a:picLocks noChangeAspect="1" noChangeArrowheads="1"/>
          </p:cNvPicPr>
          <p:nvPr/>
        </p:nvPicPr>
        <p:blipFill>
          <a:blip r:embed="rId2" cstate="print"/>
          <a:srcRect/>
          <a:stretch>
            <a:fillRect/>
          </a:stretch>
        </p:blipFill>
        <p:spPr bwMode="auto">
          <a:xfrm>
            <a:off x="200174" y="1714488"/>
            <a:ext cx="8830855" cy="2866482"/>
          </a:xfrm>
          <a:prstGeom prst="rect">
            <a:avLst/>
          </a:prstGeom>
          <a:noFill/>
          <a:ln w="9525">
            <a:noFill/>
            <a:miter lim="800000"/>
            <a:headEnd/>
            <a:tailEnd/>
          </a:ln>
          <a:effectLst/>
        </p:spPr>
      </p:pic>
      <p:sp>
        <p:nvSpPr>
          <p:cNvPr id="13" name="Rectangle 12"/>
          <p:cNvSpPr/>
          <p:nvPr/>
        </p:nvSpPr>
        <p:spPr>
          <a:xfrm>
            <a:off x="2214546" y="642918"/>
            <a:ext cx="4286280" cy="892552"/>
          </a:xfrm>
          <a:prstGeom prst="rect">
            <a:avLst/>
          </a:prstGeom>
        </p:spPr>
        <p:txBody>
          <a:bodyPr wrap="square">
            <a:spAutoFit/>
          </a:bodyPr>
          <a:lstStyle/>
          <a:p>
            <a:r>
              <a:rPr lang="fr-FR" b="1" dirty="0" smtClean="0"/>
              <a:t>Les tarifs de l'électricité</a:t>
            </a:r>
          </a:p>
          <a:p>
            <a:r>
              <a:rPr lang="fr-FR" dirty="0" smtClean="0"/>
              <a:t> (à compter du </a:t>
            </a:r>
            <a:r>
              <a:rPr lang="fr-FR" dirty="0" smtClean="0">
                <a:solidFill>
                  <a:srgbClr val="FF0000"/>
                </a:solidFill>
              </a:rPr>
              <a:t>01/05/2014</a:t>
            </a:r>
            <a:r>
              <a:rPr lang="fr-FR" dirty="0" smtClean="0"/>
              <a:t>) </a:t>
            </a:r>
          </a:p>
          <a:p>
            <a:r>
              <a:rPr lang="fr-FR" sz="1200" b="1" dirty="0" smtClean="0"/>
              <a:t>       (Hors taxes) 	</a:t>
            </a:r>
          </a:p>
        </p:txBody>
      </p:sp>
      <p:sp>
        <p:nvSpPr>
          <p:cNvPr id="14" name="Rectangle 13"/>
          <p:cNvSpPr/>
          <p:nvPr/>
        </p:nvSpPr>
        <p:spPr bwMode="auto">
          <a:xfrm>
            <a:off x="1924468" y="2813768"/>
            <a:ext cx="7143768" cy="357190"/>
          </a:xfrm>
          <a:prstGeom prst="rect">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heme/theme1.xml><?xml version="1.0" encoding="utf-8"?>
<a:theme xmlns:a="http://schemas.openxmlformats.org/drawingml/2006/main" name="Formation Tunis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Formation Tunisie</Template>
  <TotalTime>1598</TotalTime>
  <Words>1596</Words>
  <Application>Microsoft Office PowerPoint</Application>
  <PresentationFormat>Affichage à l'écran (4:3)</PresentationFormat>
  <Paragraphs>270</Paragraphs>
  <Slides>42</Slides>
  <Notes>2</Notes>
  <HiddenSlides>0</HiddenSlides>
  <MMClips>0</MMClips>
  <ScaleCrop>false</ScaleCrop>
  <HeadingPairs>
    <vt:vector size="8" baseType="variant">
      <vt:variant>
        <vt:lpstr>Polices utilisées</vt:lpstr>
      </vt:variant>
      <vt:variant>
        <vt:i4>10</vt:i4>
      </vt:variant>
      <vt:variant>
        <vt:lpstr>Thème</vt:lpstr>
      </vt:variant>
      <vt:variant>
        <vt:i4>1</vt:i4>
      </vt:variant>
      <vt:variant>
        <vt:lpstr>Serveurs OLE incorporés</vt:lpstr>
      </vt:variant>
      <vt:variant>
        <vt:i4>1</vt:i4>
      </vt:variant>
      <vt:variant>
        <vt:lpstr>Titres des diapositives</vt:lpstr>
      </vt:variant>
      <vt:variant>
        <vt:i4>42</vt:i4>
      </vt:variant>
    </vt:vector>
  </HeadingPairs>
  <TitlesOfParts>
    <vt:vector size="54" baseType="lpstr">
      <vt:lpstr>Arial</vt:lpstr>
      <vt:lpstr>Arial Narrow</vt:lpstr>
      <vt:lpstr>Calibri</vt:lpstr>
      <vt:lpstr>Comic Sans MS</vt:lpstr>
      <vt:lpstr>Freestyle Script</vt:lpstr>
      <vt:lpstr>Helvetica</vt:lpstr>
      <vt:lpstr>Symbol</vt:lpstr>
      <vt:lpstr>Times New Roman</vt:lpstr>
      <vt:lpstr>Verdana</vt:lpstr>
      <vt:lpstr>Wingdings</vt:lpstr>
      <vt:lpstr>Formation Tunisie</vt:lpstr>
      <vt:lpstr>Image bitmap</vt:lpstr>
      <vt:lpstr>Optimisation de  la consommation énergétique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Enerconseil Vevey 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Tunisie – Module 10 Eclairage optimal pour les bâtiments existants</dc:title>
  <dc:creator>Bernard Bonjour</dc:creator>
  <cp:lastModifiedBy>Kais Boudaya</cp:lastModifiedBy>
  <cp:revision>132</cp:revision>
  <cp:lastPrinted>2014-05-24T16:18:50Z</cp:lastPrinted>
  <dcterms:created xsi:type="dcterms:W3CDTF">2014-05-07T14:19:57Z</dcterms:created>
  <dcterms:modified xsi:type="dcterms:W3CDTF">2015-11-24T07:53:12Z</dcterms:modified>
</cp:coreProperties>
</file>